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28"/>
  </p:notesMasterIdLst>
  <p:sldIdLst>
    <p:sldId id="267" r:id="rId6"/>
    <p:sldId id="269" r:id="rId7"/>
    <p:sldId id="2147482015" r:id="rId8"/>
    <p:sldId id="2147483226" r:id="rId9"/>
    <p:sldId id="2147482008" r:id="rId10"/>
    <p:sldId id="2147483234" r:id="rId11"/>
    <p:sldId id="2147482013" r:id="rId12"/>
    <p:sldId id="2147483236" r:id="rId13"/>
    <p:sldId id="2147483237" r:id="rId14"/>
    <p:sldId id="277" r:id="rId15"/>
    <p:sldId id="2147483239" r:id="rId16"/>
    <p:sldId id="2147483240" r:id="rId17"/>
    <p:sldId id="279" r:id="rId18"/>
    <p:sldId id="2147483242" r:id="rId19"/>
    <p:sldId id="287" r:id="rId20"/>
    <p:sldId id="285" r:id="rId21"/>
    <p:sldId id="286" r:id="rId22"/>
    <p:sldId id="449" r:id="rId23"/>
    <p:sldId id="2147483247" r:id="rId24"/>
    <p:sldId id="2147483248" r:id="rId25"/>
    <p:sldId id="2147483249" r:id="rId26"/>
    <p:sldId id="21474832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13" userDrawn="1">
          <p15:clr>
            <a:srgbClr val="A4A3A4"/>
          </p15:clr>
        </p15:guide>
        <p15:guide id="3" pos="19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EF604-BF75-C631-E3A4-258771DFD29C}" name="Liyanage, Marlon" initials="LM" userId="S::liyanm@pfizer.com::1e62498c-5bde-4719-9f7a-52952612eb0f" providerId="AD"/>
  <p188:author id="{E8E1C81C-3F0B-39EA-CA7D-ECB79B793F28}" name="Chintharlapalli, Sudhakar" initials="CS" userId="S::CHINTS41@pfizer.com::c3dc6a2d-0718-4ddb-8cef-391e06ca605f" providerId="AD"/>
  <p188:author id="{C01CED1E-3FD9-60B1-11A8-D9714A9F4FEB}" name="Jason Pelc" initials="JP" userId="S::jason.pelc@envisionpharma.com::7d909af1-ba23-4db5-9b89-7a0bb7b64203" providerId="AD"/>
  <p188:author id="{5AB5B81F-BFD6-1495-87F2-F1B6CE536488}" name="Graver, Bridget" initials="GB" userId="S::GRAVEB05@pfizer.com::4df54f60-587c-4043-bc8b-f966b4a469f1" providerId="AD"/>
  <p188:author id="{3FA9782D-2034-6840-760C-0270459A988D}" name="Dominic Sandmeier" initials="DS" userId="S::Dominic.Sandmeier@envisionpharma.com::8f1d96df-687f-4ae1-8756-7a58b33aadd7" providerId="AD"/>
  <p188:author id="{B1696933-91A7-DB10-9F0C-4F153464C03D}" name="Kent, Sean" initials="KS" userId="S::KENTS05@pfizer.com::e682bead-d34b-4b79-93a3-22073265c3cf" providerId="AD"/>
  <p188:author id="{C8AF4935-56B9-6930-D8C0-50F0204FB9A2}" name="Engage" initials="E" userId="Engage" providerId="None"/>
  <p188:author id="{87A46D37-BDB8-36A4-2EBF-3F45B50B0E49}" name="Le Corre, Christophe" initials="LCC" userId="S::LECORC@pfizer.com::a8e65b0e-6d4a-4688-9ed0-aecaebdded75" providerId="AD"/>
  <p188:author id="{C30DE23E-A74D-9A9C-7409-716C8B848B7E}" name="Farrell, Kelly" initials="FK" userId="S::farrek08@pfizer.com::c5aa362c-21ea-4ed1-a1b8-3e8db8044737" providerId="AD"/>
  <p188:author id="{87837F50-9AF6-F633-9F3D-629024A7A7AA}" name="Chintharlapalli, Sudhakar" initials="CS" userId="S::chints41@pfizer.com::c3dc6a2d-0718-4ddb-8cef-391e06ca605f" providerId="AD"/>
  <p188:author id="{EB07C15E-EA38-4902-A0F2-6005C5BB9C16}" name="Li, Shuang" initials="SL" userId="Li, Shuang" providerId="None"/>
  <p188:author id="{BF180D64-0677-3D6B-5C34-B6EBB468BC58}" name="Scappaticci, Frank" initials="SF" userId="S::SCAPPF@pfizer.com::27359513-197b-465d-9aaf-a54b2b13b1ef" providerId="AD"/>
  <p188:author id="{CE896B65-48DE-9B8B-CCF8-4CCCB1EC6F62}" name="Wang, Yao" initials="WY" userId="S::wangy441@pfizer.com::5155c7fa-373a-4536-b834-30e6885801e6" providerId="AD"/>
  <p188:author id="{CE7CBB6C-A93A-A05F-868C-0EFB60AB8786}" name="Li, Meng" initials="LM" userId="S::LIM180@pfizer.com::d57299a9-3a6f-4aa2-a2dd-215587e3b486" providerId="AD"/>
  <p188:author id="{DD7E5A8B-942B-FD51-C00B-D282CB6204D4}" name="Li, Shuang" initials="LS" userId="S::shuang.li_envisionpharma.com#ext#@pfizer.onmicrosoft.com::9e997361-ae44-467b-9df6-4fc2a4fa447c" providerId="AD"/>
  <p188:author id="{D7043F95-D1ED-AAC9-F93D-29776BAE249D}" name="Debs King" initials="DK" userId="S::Debs.King@envisionpharma.com::1ac44017-f509-45ba-848a-2adcf1cbd0b2" providerId="AD"/>
  <p188:author id="{E087AAD7-BB3E-057D-03CC-3C094FE61D3B}" name="Skoura, Athanasia" initials="SA" userId="S::SKOURA@pfizer.com::05e4498a-4ee3-4802-9473-3291ab51943b" providerId="AD"/>
  <p188:author id="{5B42C5FC-8091-556A-A4F7-64AEB4DE56C0}" name="Liu, Li" initials="LL" userId="S::LIUL202@pfizer.com::9ca5ef6c-448d-4c4e-a47a-bd23c13340c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iloon Chan" initials="WC" lastIdx="1" clrIdx="0">
    <p:extLst>
      <p:ext uri="{19B8F6BF-5375-455C-9EA6-DF929625EA0E}">
        <p15:presenceInfo xmlns:p15="http://schemas.microsoft.com/office/powerpoint/2012/main" userId="S::wailoon.chan@asco.org::61eff083-35ff-4e06-b384-1f073c497e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0000C0"/>
    <a:srgbClr val="00004E"/>
    <a:srgbClr val="000362"/>
    <a:srgbClr val="0000A8"/>
    <a:srgbClr val="1A2D52"/>
    <a:srgbClr val="203766"/>
    <a:srgbClr val="172849"/>
    <a:srgbClr val="080E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27" autoAdjust="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>
        <p:guide orient="horz" pos="2160"/>
        <p:guide pos="1313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A891C-00A5-4A37-B085-8292CA9E741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D9E9D-93A9-4E6A-8E42-DC0055A85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8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00F78-B858-DA5B-BFDC-A75BC5E8D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55491-7EDA-2BCD-DE26-3AFCD1E87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86EB8-F1C2-0346-BAA7-7CEE12F2C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No Grade 5 AEs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All 43 patients (100%) reported at least one all-causality 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TEAE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of any grade.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27 (62.8%) reported Grade ≥3 </a:t>
            </a:r>
            <a:r>
              <a:rPr lang="en-GB" sz="1800" kern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TEAEs</a:t>
            </a:r>
            <a:endParaRPr lang="en-GB" sz="1800" kern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most frequent (≥10%) Grade ≥3 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TEAEs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were neutropenia (44.2%), leukopenia and anemia (11.6% each)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Any grade 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TRAEs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were reported in 43 (100.0%) patients.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Grade ≥3 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TRAEs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were reported in 25 (58.1%) patients.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Grade ≥3 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TRAEs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in more than one patient included neutropenia (Grade 3, n=19 [44.2%]; Grade 4, n=1 [2.3%]), leukopenia (Grade 3, n=5 [11.6%]), and anemia (Grade 3, n=4 [9.3%])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/>
              <a:t>Neutropenia was reversible and well managed with dose modification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293AF-8DF2-D5B9-CC98-6CFD184BB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F5598-AA23-5912-C4EC-521F7E667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E78DB-8026-E161-5D98-276511724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7F0B3-F87C-B101-F78F-520202084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 the </a:t>
            </a:r>
            <a:r>
              <a:rPr lang="en-GB" sz="1800" dirty="0"/>
              <a:t>PF-07248144 5 mg QD and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fulvestrant combination (n=43), the median duration of follow-up of 9.2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the ORR was 30.2% (17.2, 46.1), median DOR was 9.2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(7.2, NE), CBR was 51.2% (35.5, 66.7),  5 pts progressed after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Fulv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Reference Fulvestrant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monotheray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5AB7E-4046-1FFD-12A2-BEDF9AE83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7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818D6-9626-0874-2028-C8E7159FE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C12FF-422B-D3FC-2BB2-9CA7E96B2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C0C6A-5D66-08E2-3D00-4A4175229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median progression-free survival (mPFS) was 10.7 </a:t>
            </a:r>
            <a:r>
              <a:rPr lang="en-US" sz="180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(n=43; 95% CI 5.3, NE).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C1AF8-B33A-E336-4DEB-E8B9DB94F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419E6-EC3C-D074-61A6-9B20BD192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FA330-B26E-5394-0878-1E3598746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52492-16AA-BC69-4699-EE9401503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23 patients received 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PF-07248144 and </a:t>
            </a:r>
            <a:r>
              <a:rPr lang="en-US" sz="1200" kern="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fulvestrant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as the second-line therapy in advanced or metastatic setting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ORR was 21.7% (95 % CI: 7.5–43.7, and the CBR was 43.5% (95 % CI: 23.2–65.5).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20 patients received 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PF-07248144 and </a:t>
            </a:r>
            <a:r>
              <a:rPr lang="en-US" sz="1200" kern="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fulvestrant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as the third-line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and above [3L+] treatment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ORR was 40.0% (95 % CI: 19.1–63.9), and the CBR was 60.0% (95 % CI: 36.1–80.9). The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mPFS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was 10.7 months (95% CI: 5.5–NE)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/>
              <a:t>3 confirmed PRs observed in 5 patients who had received prior </a:t>
            </a:r>
            <a:r>
              <a:rPr lang="en-GB" sz="1200" b="0" dirty="0" err="1"/>
              <a:t>Fulvestrant</a:t>
            </a:r>
            <a:r>
              <a:rPr lang="en-GB" sz="1200" b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151E4-1F6A-D2E2-F031-9DF659C10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57.1% (24/42) of the patients had one or more gene mutations in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ESR1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genes at baseline.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ORR (95% CI) was 33.3% (14.5%–52.2%) and 27.8% (7.1%–48.5%) in patients with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ESR1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mutant and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ESR1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wild type.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mPFS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(95% CI) was 10.7 (5.5–NE) and NE (3.5–NE) months in patients with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ESR1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mutant and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ESR1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wild type, respectively.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Durable anti-tumor activity of PF-07248144 in combination with 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fulvestrant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was observed in patients regardless of mutation status in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ESR1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(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mPFS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ESR1 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wild type vs mutant, hazard ratio [HR] 0.9; 95% CI: 0.4–2.3;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=0.827) </a:t>
            </a:r>
            <a:endParaRPr lang="en-US" sz="12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5696-815D-CE84-128B-17D3CDA6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DEBBA-9AE9-4FB1-8FB5-4A19241EF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0EA0C5-EBC9-BF43-21B4-52BD09843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45.2% (19/42) 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of the patients had one or more gene mutations in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PIK3CA/PTEN/AKT1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genes at baseline.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ORR (95% CI) was 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26.3% (6.5%–46.1%) 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and 34.8% (15.3%–54.2%) in patients with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PIK3CA/PTEN/AKT1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mutant and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PIK3CA/PTEN/AKT1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wild type.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mPFS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(95% CI) was 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7.2 (2.8–NE) 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and 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10.8 (95% CI 5.6–NE) 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months in patients with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PIK3CA/PTEN/AKT1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mutant and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PIK3CA/PTEN/AKT1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wild type, respectively.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Durable anti-tumor activity of PF-07248144 in combination with </a:t>
            </a:r>
            <a:r>
              <a:rPr lang="en-US" sz="12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fulvestrant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was observed in patients regardless of mutation status in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PIK3CA/PTEN/AKT1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(</a:t>
            </a:r>
            <a:r>
              <a:rPr lang="en-US" sz="12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mPFS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PIK3CA/PTEN/AKT1</a:t>
            </a:r>
            <a:r>
              <a:rPr lang="en-US" sz="12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wild type vs mutant, hazard ratio [HR] 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0.6; 95 CI: 0.2–1.4; </a:t>
            </a:r>
            <a:r>
              <a:rPr lang="en-US" sz="1800" i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=0.209</a:t>
            </a:r>
            <a:r>
              <a:rPr lang="en-US" sz="12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) </a:t>
            </a:r>
            <a:endParaRPr lang="en-US" sz="10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BAC0B-123F-DEEA-576A-FF31C0A98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9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PF-07248144 plus </a:t>
            </a:r>
            <a:r>
              <a:rPr lang="en-US" dirty="0" err="1"/>
              <a:t>fulvestrant</a:t>
            </a:r>
            <a:r>
              <a:rPr lang="en-US" dirty="0"/>
              <a:t> at 8 weeks showed </a:t>
            </a:r>
            <a:r>
              <a:rPr lang="en-US" dirty="0" err="1"/>
              <a:t>ctDNA</a:t>
            </a:r>
            <a:r>
              <a:rPr lang="en-US" dirty="0"/>
              <a:t> tumor fraction reduction from baseline by 95% in 27 pts with mutation(s) (detected at baseline), and complete clearance of ESR1 mutants in &gt;50% (12/20) of the patients with ESR1 mutations detected at baseline.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DengXian" panose="02010600030101010101" pitchFamily="2" charset="-122"/>
              </a:rPr>
              <a:t>KAT6A, and its paralog, KAT6B, are histone lysine acetyltransferases (KATs) that regulate lineage specific gene transcription via H3K23 acetylation (H3K23Ac)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PF-07248144: first-in-class, potent, selective catalytic inhibitor of KAT6A and 6B</a:t>
            </a:r>
            <a:endParaRPr lang="en-US" sz="1200" baseline="30000" dirty="0">
              <a:latin typeface="+mn-lt"/>
              <a:ea typeface="DengXian" panose="02010600030101010101" pitchFamily="2" charset="-122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+mn-lt"/>
                <a:ea typeface="DengXian" panose="02010600030101010101" pitchFamily="2" charset="-122"/>
              </a:rPr>
              <a:t>PF-07248144 has showed antitumor activity in ER+ breast cancer patient-derived xenograft (</a:t>
            </a:r>
            <a:r>
              <a:rPr lang="en-GB" sz="1200" dirty="0">
                <a:latin typeface="+mn-lt"/>
              </a:rPr>
              <a:t>PDX) models (including the ones </a:t>
            </a:r>
            <a:r>
              <a:rPr lang="en-GB" sz="1200" dirty="0" err="1">
                <a:latin typeface="+mn-lt"/>
              </a:rPr>
              <a:t>harboring</a:t>
            </a:r>
            <a:r>
              <a:rPr lang="en-GB" sz="1200" dirty="0">
                <a:latin typeface="+mn-lt"/>
              </a:rPr>
              <a:t> </a:t>
            </a:r>
            <a:r>
              <a:rPr lang="en-GB" sz="1200" i="1" dirty="0">
                <a:latin typeface="+mn-lt"/>
              </a:rPr>
              <a:t>ESR1 </a:t>
            </a:r>
            <a:r>
              <a:rPr lang="en-GB" sz="1200" dirty="0">
                <a:latin typeface="+mn-lt"/>
              </a:rPr>
              <a:t>and </a:t>
            </a:r>
            <a:r>
              <a:rPr lang="en-GB" sz="1200" i="1" dirty="0">
                <a:latin typeface="+mn-lt"/>
              </a:rPr>
              <a:t>PIK3CA</a:t>
            </a:r>
            <a:r>
              <a:rPr lang="en-GB" sz="1200" dirty="0">
                <a:latin typeface="+mn-lt"/>
              </a:rPr>
              <a:t> mutations) and enhanced antitumor activity in combination with fulvestrant</a:t>
            </a:r>
            <a:endParaRPr lang="en-GB" sz="1200" baseline="30000" dirty="0">
              <a:latin typeface="+mn-lt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200" dirty="0"/>
              <a:t>Potential Mechanism of Action of KAT6 inhibitor:</a:t>
            </a:r>
            <a:endParaRPr lang="en-GB" sz="1200" baseline="3000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/>
              <a:t>Represses ER transcription and thus also overcomes </a:t>
            </a:r>
            <a:r>
              <a:rPr lang="en-GB" sz="1200" i="1" dirty="0"/>
              <a:t>ESR1</a:t>
            </a:r>
            <a:r>
              <a:rPr lang="en-GB" sz="1200" dirty="0"/>
              <a:t> mutants that confer resistance to endocrine therapy in addition to </a:t>
            </a:r>
            <a:r>
              <a:rPr lang="en-GB" sz="1200" i="1" dirty="0"/>
              <a:t>ESR1</a:t>
            </a:r>
            <a:r>
              <a:rPr lang="en-GB" sz="1200" dirty="0"/>
              <a:t> wildtype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/>
              <a:t>Inhibits other oncogenic pathways as well driving HR+ breast cancer, including cell cycle and </a:t>
            </a:r>
            <a:r>
              <a:rPr lang="en-GB" sz="1200" dirty="0" err="1"/>
              <a:t>Myc</a:t>
            </a:r>
            <a:r>
              <a:rPr lang="en-GB" sz="1200" dirty="0"/>
              <a:t> signalling pathway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GB" sz="1200" baseline="300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cs typeface="Arial"/>
              </a:rPr>
              <a:t>PF-07248144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an oral agent taken by mouth once a day.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phase 1 first in human trial is to evaluate patient safety, PK/PD to identify recommendation dose to evaluate clinical efficacy in dose expansion.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</a:rPr>
              <a:t>In dose escalation,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have evaluated 5 dose levels at 1, 2,5,8 and 15 mg QD in three tumor indications (NSCLC, CRPC and ER+ HER2- MBC) and enriched in ER+ HER2-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mBC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who progressed after prior CDK4/6i and ET</a:t>
            </a:r>
            <a:endParaRPr lang="en-GB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 cutoff was 30 Sep 2023.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phase 1 dose escalation study, </a:t>
            </a:r>
            <a:r>
              <a:rPr lang="en-GB" sz="1800" dirty="0">
                <a:latin typeface="+mn-lt"/>
                <a:cs typeface="Arial"/>
              </a:rPr>
              <a:t>PF-07248144 (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Kat6 inhibitor) showed linear PK from 1 mg to 15 mg QD.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Kat6 inhibitor also demonstrated maximal blood H3K23Ac inhibition across all dose levels, and potent tumor PD inhibition at both 1 mg QD and 5 mg QD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/>
                <a:ea typeface="DengXian" panose="02010600030101010101" pitchFamily="2" charset="-122"/>
              </a:rPr>
              <a:t>5 mg QD </a:t>
            </a:r>
            <a:r>
              <a:rPr lang="en-US" dirty="0">
                <a:solidFill>
                  <a:schemeClr val="bg1"/>
                </a:solidFill>
                <a:ea typeface="DengXian" panose="02010600030101010101" pitchFamily="2" charset="-122"/>
              </a:rPr>
              <a:t>was selected as recommended dose for expansion</a:t>
            </a:r>
            <a:r>
              <a:rPr lang="en-US" dirty="0">
                <a:solidFill>
                  <a:schemeClr val="bg1"/>
                </a:solidFill>
                <a:effectLst/>
                <a:ea typeface="DengXian" panose="02010600030101010101" pitchFamily="2" charset="-122"/>
              </a:rPr>
              <a:t> (RDE) for PF-07248144 monotherapy and fulvestrant</a:t>
            </a:r>
            <a:r>
              <a:rPr lang="en-US" dirty="0">
                <a:solidFill>
                  <a:schemeClr val="bg1"/>
                </a:solidFill>
                <a:ea typeface="DengXian" panose="02010600030101010101" pitchFamily="2" charset="-122"/>
              </a:rPr>
              <a:t> combination based on</a:t>
            </a:r>
            <a:r>
              <a:rPr lang="en-US" dirty="0">
                <a:solidFill>
                  <a:schemeClr val="bg1"/>
                </a:solidFill>
                <a:effectLst/>
                <a:ea typeface="DengXian" panose="02010600030101010101" pitchFamily="2" charset="-122"/>
              </a:rPr>
              <a:t> safety, PK, PD, and preliminary </a:t>
            </a:r>
            <a:r>
              <a:rPr lang="en-US" dirty="0">
                <a:solidFill>
                  <a:schemeClr val="bg1"/>
                </a:solidFill>
                <a:ea typeface="DengXian" panose="02010600030101010101" pitchFamily="2" charset="-122"/>
              </a:rPr>
              <a:t>efficacy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5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83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35 patients with ER+ HER2- </a:t>
            </a:r>
            <a:r>
              <a:rPr lang="en-US" sz="180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mBC</a:t>
            </a: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received PF-07248144 as monotherapy at 5 mg QD, the monotherapy recommended dose for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median (range) age was 57.0 years (39.0–76.0)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All 35 (100%) were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Median prior lines of systemic therapy in the metastatic setting were 5, ranged 1–13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2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No Grade 5 AEs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34 (97.1%) patients reported at least one all-causality TEAEs of any grade.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22 (62.9%) patients reported Grade ≥3 TEAEs.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most frequent (≥10%) Grade ≥3 TEAEs were neutropenia (40.0%), leukopenia and alanine aminotransferase increased (11.4% each).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Any grade TRAEs were reported in 33 (94.3%) patients.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Grade ≥3 TRAEs were reported in 19 (54.3%) patients.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Most frequent Grade ≥3 TRAEs included neutropenia (Grade 3, n=12 [34.3%]; Grade 4, n=2 [5.7%]), leukopenia (Grade 3, n=4 [11.4%]), anemia (Grade 3, n=3 [8.6%]), and alanine aminotransferase increased (Grade 3, n=2 [5.7%])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Neutropenia was reversible and well managed with dose modification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 monotherapy (n=35), the objective response rate (ORR; 95% CI) was 11.4% (3.2, 26.7), median (range) duration of response (DOR) was 12.0 </a:t>
            </a:r>
            <a:r>
              <a:rPr lang="en-US" sz="180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(7.4, NE), and clinical benefit rate (CBR; 95% CI) was 31.4% (16.9, 49.3).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* indicates ongoing. Data cutoff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[[DRAFT]]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43 patients received </a:t>
            </a:r>
            <a:r>
              <a:rPr lang="en-GB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PF-07248144 in combination with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fulvestrant.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Median age was 55.0 years (24.0–76.0), 42 (97.7%) patients were female.</a:t>
            </a:r>
            <a:endParaRPr lang="en-US" sz="18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Median (range) prior lines of systemic therapy in the metastatic setting were 1 (1–6).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1" y="490957"/>
            <a:ext cx="2233782" cy="63290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Patricia M. LoRusso, DO</a:t>
            </a:r>
          </a:p>
        </p:txBody>
      </p:sp>
    </p:spTree>
    <p:extLst>
      <p:ext uri="{BB962C8B-B14F-4D97-AF65-F5344CB8AC3E}">
        <p14:creationId xmlns:p14="http://schemas.microsoft.com/office/powerpoint/2010/main" val="11063384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828799"/>
            <a:ext cx="1097280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Patricia M. LoRusso, DO</a:t>
            </a:r>
          </a:p>
        </p:txBody>
      </p:sp>
    </p:spTree>
    <p:extLst>
      <p:ext uri="{BB962C8B-B14F-4D97-AF65-F5344CB8AC3E}">
        <p14:creationId xmlns:p14="http://schemas.microsoft.com/office/powerpoint/2010/main" val="24402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234"/>
            <a:ext cx="10972800" cy="1249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262356"/>
            <a:ext cx="10972800" cy="47014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Patricia M. LoRusso, DO</a:t>
            </a:r>
          </a:p>
        </p:txBody>
      </p:sp>
    </p:spTree>
    <p:extLst>
      <p:ext uri="{BB962C8B-B14F-4D97-AF65-F5344CB8AC3E}">
        <p14:creationId xmlns:p14="http://schemas.microsoft.com/office/powerpoint/2010/main" val="396311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Patricia M. LoRusso, DO</a:t>
            </a:r>
          </a:p>
        </p:txBody>
      </p:sp>
    </p:spTree>
    <p:extLst>
      <p:ext uri="{BB962C8B-B14F-4D97-AF65-F5344CB8AC3E}">
        <p14:creationId xmlns:p14="http://schemas.microsoft.com/office/powerpoint/2010/main" val="44142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Patricia M. LoRusso, DO</a:t>
            </a:r>
          </a:p>
        </p:txBody>
      </p:sp>
    </p:spTree>
    <p:extLst>
      <p:ext uri="{BB962C8B-B14F-4D97-AF65-F5344CB8AC3E}">
        <p14:creationId xmlns:p14="http://schemas.microsoft.com/office/powerpoint/2010/main" val="31169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1" y="490957"/>
            <a:ext cx="2233782" cy="63290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6255134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88873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89104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93468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65760" y="365124"/>
            <a:ext cx="114490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65760" y="1825625"/>
            <a:ext cx="1144905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23C6C-73E3-42A3-83A3-6A4C934D23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238560"/>
            <a:ext cx="12198050" cy="628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4D898-A908-4F9B-8BFC-D0A350053FE5}"/>
              </a:ext>
            </a:extLst>
          </p:cNvPr>
          <p:cNvSpPr txBox="1"/>
          <p:nvPr userDrawn="1"/>
        </p:nvSpPr>
        <p:spPr>
          <a:xfrm>
            <a:off x="2659934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41012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2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900"/>
        </a:spcBef>
        <a:buClr>
          <a:schemeClr val="bg1"/>
        </a:buClr>
        <a:buFont typeface="Arial" panose="020B0604020202020204" pitchFamily="34" charset="0"/>
        <a:buChar char="•"/>
        <a:defRPr lang="en-US" sz="20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300"/>
        </a:spcBef>
        <a:buClr>
          <a:schemeClr val="bg1"/>
        </a:buClr>
        <a:buFont typeface="Wingdings" panose="05000000000000000000" pitchFamily="2" charset="2"/>
        <a:buChar char="§"/>
        <a:defRPr lang="en-US" sz="20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300"/>
        </a:spcBef>
        <a:buClr>
          <a:schemeClr val="bg1"/>
        </a:buClr>
        <a:buFont typeface="Courier New" panose="02070309020205020404" pitchFamily="49" charset="0"/>
        <a:buChar char="o"/>
        <a:defRPr lang="en-US" sz="18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300"/>
        </a:spcBef>
        <a:buClr>
          <a:schemeClr val="bg1"/>
        </a:buClr>
        <a:buFont typeface="Arial" panose="020B0604020202020204" pitchFamily="34" charset="0"/>
        <a:buChar char="•"/>
        <a:defRPr lang="en-US" sz="18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300"/>
        </a:spcBef>
        <a:buClr>
          <a:schemeClr val="bg1"/>
        </a:buClr>
        <a:buFont typeface="Arial" panose="020B0604020202020204" pitchFamily="34" charset="0"/>
        <a:buChar char="•"/>
        <a:defRPr lang="en-US" sz="18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29" userDrawn="1">
          <p15:clr>
            <a:srgbClr val="F26B43"/>
          </p15:clr>
        </p15:guide>
        <p15:guide id="4" pos="74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23C6C-73E3-42A3-83A3-6A4C934D23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238560"/>
            <a:ext cx="12198050" cy="628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4D898-A908-4F9B-8BFC-D0A350053FE5}"/>
              </a:ext>
            </a:extLst>
          </p:cNvPr>
          <p:cNvSpPr txBox="1"/>
          <p:nvPr userDrawn="1"/>
        </p:nvSpPr>
        <p:spPr>
          <a:xfrm>
            <a:off x="2659934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4788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008764"/>
        </a:buClr>
        <a:buFont typeface="Arial" panose="020B0604020202020204" pitchFamily="34" charset="0"/>
        <a:buChar char="•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Wingdings" panose="05000000000000000000" pitchFamily="2" charset="2"/>
        <a:buChar char="§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Courier New" panose="02070309020205020404" pitchFamily="49" charset="0"/>
        <a:buChar char="o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tificpubs.congressposter.com/pls/ka8w4ypsrboh76qq" TargetMode="External"/><Relationship Id="rId2" Type="http://schemas.openxmlformats.org/officeDocument/2006/relationships/hyperlink" Target="https://meetings.asco.org/abstracts-presentations/23894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clinicaltrials.gov/ct2/show/NCT0460644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47DC2-FA46-1E43-ACEB-5B3F813F8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08105"/>
            <a:ext cx="10972800" cy="2223261"/>
          </a:xfrm>
        </p:spPr>
        <p:txBody>
          <a:bodyPr>
            <a:noAutofit/>
          </a:bodyPr>
          <a:lstStyle/>
          <a:p>
            <a:r>
              <a:rPr lang="en-US" sz="3400" dirty="0"/>
              <a:t>A phase 1 dose expansion study of a first-in-class KAT6 inhibitor — PF-07248144 in patients with advanced or metastatic ER+ HER2− breast cancer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4A33FD-CA43-2C4B-B5C0-F98F805617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5420986"/>
            <a:ext cx="10972800" cy="594131"/>
          </a:xfrm>
        </p:spPr>
        <p:txBody>
          <a:bodyPr anchor="b"/>
          <a:lstStyle/>
          <a:p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Presenter: </a:t>
            </a:r>
            <a:r>
              <a:rPr lang="en-US" dirty="0"/>
              <a:t>Patricia M. LoRusso DO, PhD</a:t>
            </a:r>
            <a:r>
              <a:rPr lang="en-US"/>
              <a:t>, FAACR, FASCO</a:t>
            </a:r>
            <a:r>
              <a:rPr lang="en-US" dirty="0">
                <a:latin typeface="Arial"/>
                <a:cs typeface="Arial"/>
              </a:rPr>
              <a:t>, Yale School of Medicine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049D70-7153-8B48-B8D1-D15786240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Patricia M. LoRusso,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7917F-EA83-4B20-8AB6-D8B188263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131367"/>
            <a:ext cx="10972800" cy="2319284"/>
          </a:xfrm>
        </p:spPr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Toru Mukohara,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Yeon Hee Park,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David Sommerhalder,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Kan Yonemori,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Sung-Bae Kim,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Jee Hyun Kim,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Hiroji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Iwata,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Toshinari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Yamashita,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Rachel M. Layman,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Gun Min Kim,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Seock-Ah Im,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11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Geoffrey J. Lindeman,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12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Hope S. Rugo,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13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Marlon Liyanage,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14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Natasha Homji Mishra,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Arnab Kumar Maity,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14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Orlaith Bogg,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16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Li Liu,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14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Meng Li,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 Patricia M. LoRusso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National Cancer Center Hospital East, Kashiwa, Japan;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Samsung Medical Center, Sungkyunkwan University School of Medicine, Seoul, Republic of Korea;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NEXT Oncology, San Antonio,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TX, USA;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National Cancer Center Hospital, Tokyo, Japan;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Asan Medical Center, University of Ulsan College of Medicine, Seoul, Republic of Korea;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Seoul National University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BatangChe" panose="02030609000101010101" pitchFamily="49" charset="-127"/>
                <a:cs typeface="Arial" panose="020B0604020202020204" pitchFamily="34" charset="0"/>
              </a:rPr>
              <a:t>Bundang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BatangChe" panose="02030609000101010101" pitchFamily="49" charset="-127"/>
                <a:cs typeface="Arial" panose="020B0604020202020204" pitchFamily="34" charset="0"/>
              </a:rPr>
              <a:t> Hospital, Seoul National University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BatangChe" panose="02030609000101010101" pitchFamily="49" charset="-127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College of Medicine,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Seongnam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, Republic of Korea;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Aichi Cancer Center, Nagoya, Japan;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Kanagawa Cancer Center, Yokohama, Japan;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The University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of Texas MD Anderson Cancer Center, Houston, TX, USA;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Yonsei University Health System, Seoul, Republic of Korea;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11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Seoul National University Hospital, Seoul, Republic of Korea;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12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Peter MacCallum Cancer Centre, Melbourne, Australia;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13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University of California, San Francisco, CA, USA;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14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Pfizer </a:t>
            </a:r>
            <a:r>
              <a:rPr lang="en-US" sz="2500" dirty="0">
                <a:solidFill>
                  <a:srgbClr val="FFFFFF"/>
                </a:solidFill>
                <a:latin typeface="Arial" panose="020B0604020202020204"/>
                <a:ea typeface="SimSun" panose="02010600030101010101" pitchFamily="2" charset="-122"/>
              </a:rPr>
              <a:t>Inc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, San Diego, CA, USA;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Pfizer </a:t>
            </a:r>
            <a:r>
              <a:rPr lang="en-US" sz="2500" dirty="0">
                <a:solidFill>
                  <a:srgbClr val="FFFFFF"/>
                </a:solidFill>
                <a:latin typeface="Arial" panose="020B0604020202020204"/>
                <a:ea typeface="SimSun" panose="02010600030101010101" pitchFamily="2" charset="-122"/>
              </a:rPr>
              <a:t>Inc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, San Francisco, CA, USA;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16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Pfizer Inc, Fort Lee, NJ, USA;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17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 pitchFamily="34" charset="0"/>
              </a:rPr>
              <a:t>Yale School of Medicine, New Haven, CT, USA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00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B60681-B8D6-BF71-A421-F0F2945A6215}"/>
              </a:ext>
            </a:extLst>
          </p:cNvPr>
          <p:cNvSpPr/>
          <p:nvPr/>
        </p:nvSpPr>
        <p:spPr>
          <a:xfrm>
            <a:off x="4574365" y="1339645"/>
            <a:ext cx="7126953" cy="425308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9CAB9B7-D6EA-287E-4EA1-16C2F9A7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3554"/>
            <a:ext cx="10972800" cy="1249123"/>
          </a:xfrm>
        </p:spPr>
        <p:txBody>
          <a:bodyPr/>
          <a:lstStyle/>
          <a:p>
            <a:r>
              <a:rPr lang="en-GB" sz="3200" dirty="0"/>
              <a:t>Efficacy: PF-07248144 5 mg QD Monotherapy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FC23833-82CC-34A4-5303-E799E836DB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37" y="1282777"/>
            <a:ext cx="4482687" cy="433037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Median follow-up: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15.9 months (range 13.8–NE)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ORR: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11.4% (95% CI: 3.2–26.7) </a:t>
            </a:r>
          </a:p>
          <a:p>
            <a:pPr marL="0" indent="0" defTabSz="744538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DOR: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median 12.0 months</a:t>
            </a:r>
            <a:br>
              <a:rPr lang="en-GB" sz="1800" dirty="0"/>
            </a:br>
            <a:r>
              <a:rPr lang="en-GB" sz="1800" dirty="0"/>
              <a:t>(range 7.4–NE)</a:t>
            </a:r>
          </a:p>
          <a:p>
            <a:pPr marL="0" indent="0" defTabSz="744538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CBR: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31.4% (95% CI: 16.9–49.3)</a:t>
            </a:r>
          </a:p>
          <a:p>
            <a:pPr marL="0" lvl="3" indent="0" defTabSz="796925">
              <a:spcBef>
                <a:spcPts val="1800"/>
              </a:spcBef>
              <a:buNone/>
              <a:tabLst>
                <a:tab pos="690563" algn="l"/>
              </a:tabLst>
            </a:pP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PFS: </a:t>
            </a:r>
            <a:b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dirty="0"/>
              <a:t>median 3.3 months</a:t>
            </a:r>
            <a:br>
              <a:rPr lang="en-GB" dirty="0"/>
            </a:br>
            <a:r>
              <a:rPr lang="en-GB" dirty="0"/>
              <a:t>(95% CI: 2.0–5.8)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A17D7D-E47E-D433-87DC-3D1B27C59F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560A4-D09D-BF37-023A-5A2DD319E012}"/>
              </a:ext>
            </a:extLst>
          </p:cNvPr>
          <p:cNvSpPr txBox="1"/>
          <p:nvPr/>
        </p:nvSpPr>
        <p:spPr>
          <a:xfrm>
            <a:off x="10759106" y="1310869"/>
            <a:ext cx="98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*ongoing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490746C-46A6-8BFC-E016-A4695EF60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31" y="1501627"/>
            <a:ext cx="6505969" cy="3989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D3EF0F-4709-A772-6BE4-1154C002BDD4}"/>
              </a:ext>
            </a:extLst>
          </p:cNvPr>
          <p:cNvSpPr txBox="1"/>
          <p:nvPr/>
        </p:nvSpPr>
        <p:spPr>
          <a:xfrm>
            <a:off x="365758" y="5760720"/>
            <a:ext cx="11379649" cy="43088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CBR=clinical benefit rate; DOR=duration of response; NE=not evaluable; ORR=objective response rate; PD=progressive disease; PFS=progression-free survival; PR=partial response; SD=stable disease </a:t>
            </a:r>
          </a:p>
        </p:txBody>
      </p:sp>
    </p:spTree>
    <p:extLst>
      <p:ext uri="{BB962C8B-B14F-4D97-AF65-F5344CB8AC3E}">
        <p14:creationId xmlns:p14="http://schemas.microsoft.com/office/powerpoint/2010/main" val="180752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34A111-57A3-71B3-8210-E04A277C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2289163" cy="1249123"/>
          </a:xfrm>
        </p:spPr>
        <p:txBody>
          <a:bodyPr/>
          <a:lstStyle/>
          <a:p>
            <a:r>
              <a:rPr lang="en-GB" sz="3200" spc="-60" dirty="0"/>
              <a:t>Baseline Characteristics: </a:t>
            </a:r>
            <a:r>
              <a:rPr kumimoji="0" lang="en-GB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PF-07248144 5 mg QD + </a:t>
            </a:r>
            <a:r>
              <a:rPr kumimoji="0" lang="en-GB" sz="3200" b="1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Fulvestrant</a:t>
            </a:r>
            <a:endParaRPr lang="en-GB" sz="3200" spc="-6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271DE4-356A-F7E5-5B5F-0A340F4FFA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E34710-78C4-85F7-3E55-66E0CC33D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70156"/>
              </p:ext>
            </p:extLst>
          </p:nvPr>
        </p:nvGraphicFramePr>
        <p:xfrm>
          <a:off x="4299155" y="1347804"/>
          <a:ext cx="7315200" cy="43373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99206">
                  <a:extLst>
                    <a:ext uri="{9D8B030D-6E8A-4147-A177-3AD203B41FA5}">
                      <a16:colId xmlns:a16="http://schemas.microsoft.com/office/drawing/2014/main" val="3358351850"/>
                    </a:ext>
                  </a:extLst>
                </a:gridCol>
                <a:gridCol w="2515994">
                  <a:extLst>
                    <a:ext uri="{9D8B030D-6E8A-4147-A177-3AD203B41FA5}">
                      <a16:colId xmlns:a16="http://schemas.microsoft.com/office/drawing/2014/main" val="1199029806"/>
                    </a:ext>
                  </a:extLst>
                </a:gridCol>
              </a:tblGrid>
              <a:tr h="877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 therapies</a:t>
                      </a:r>
                    </a:p>
                    <a:p>
                      <a:pPr marL="50800" marR="0" indent="571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 anchor="b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1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Combination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50800" marR="0" indent="571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PF-07248144</a:t>
                      </a: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 mg QD</a:t>
                      </a:r>
                      <a:r>
                        <a:rPr lang="en-US" sz="1500" b="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+ fulvestrant 500 mg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50800" marR="0" indent="571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(N=43)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 anchor="b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54878"/>
                  </a:ext>
                </a:extLst>
              </a:tr>
              <a:tr h="45558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Systemic therapy in advanced/metastatic setting, median (range)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1.0 (1–6)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87057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92075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CDK4/6 inhibitors, n (%)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43 (100)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495561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0" marR="0" lvl="1" indent="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</a:rPr>
                        <a:t>Prior CDK4/6 inhibitors ≥12 months, n (%)</a:t>
                      </a:r>
                      <a:endParaRPr kumimoji="0" 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33 (76.7)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76822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marL="92075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spc="-5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ET in advanced/metastatic setting, median (range)</a:t>
                      </a:r>
                      <a:endParaRPr lang="en-US" sz="1500" kern="100" spc="-50" baseline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1.0 (1–3)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33059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0" marR="0" indent="920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ET, n (%)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43 (100)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12714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0" marR="0" lvl="1" indent="2682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aromatase inhibitors, n (%)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4921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38 (88.4)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3809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0" marR="0" lvl="1" indent="2682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</a:t>
                      </a:r>
                      <a:r>
                        <a:rPr lang="en-US" sz="1500" kern="10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fulvestrant</a:t>
                      </a: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, n (%)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 (11.6)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63572"/>
                  </a:ext>
                </a:extLst>
              </a:tr>
              <a:tr h="455586">
                <a:tc>
                  <a:txBody>
                    <a:bodyPr/>
                    <a:lstStyle/>
                    <a:p>
                      <a:pPr marL="92075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chemotherapies in advanced/metastatic setting, median (range)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0.0 (0–3)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20881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0" marR="0" indent="920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chemotherapy, n (%)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12 (27.9)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6013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92075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other targeted therapies (mTOR and PIK), n (%) 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 (4.7)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2647"/>
                  </a:ext>
                </a:extLst>
              </a:tr>
              <a:tr h="244666">
                <a:tc>
                  <a:txBody>
                    <a:bodyPr/>
                    <a:lstStyle/>
                    <a:p>
                      <a:pPr marL="0" marR="0" indent="920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ESR1</a:t>
                      </a: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mutant, n/N (%)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8288" marB="18288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577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24/42 (57.1)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48640" marT="0" marB="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36825"/>
                  </a:ext>
                </a:extLst>
              </a:tr>
            </a:tbl>
          </a:graphicData>
        </a:graphic>
      </p:graphicFrame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E34BDDE6-0A46-B5AE-1662-3AEF57434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221" y="1290638"/>
            <a:ext cx="10972800" cy="47021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Age:</a:t>
            </a:r>
            <a:br>
              <a:rPr lang="en-GB" sz="1800" b="1" dirty="0"/>
            </a:br>
            <a:r>
              <a:rPr lang="en-GB" sz="1800" dirty="0"/>
              <a:t>Median </a:t>
            </a:r>
            <a:r>
              <a:rPr lang="en-GB" sz="1800" dirty="0">
                <a:latin typeface="Arial"/>
                <a:cs typeface="Arial"/>
              </a:rPr>
              <a:t>55.0 years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Arial"/>
                <a:cs typeface="Arial"/>
              </a:rPr>
              <a:t>(range 24.0–76.0)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Female: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42 (97.7%) </a:t>
            </a:r>
          </a:p>
          <a:p>
            <a:pPr marL="0" indent="0" defTabSz="796925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Race: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Asian (</a:t>
            </a:r>
            <a:r>
              <a:rPr lang="en-GB" sz="1800" dirty="0">
                <a:solidFill>
                  <a:prstClr val="white"/>
                </a:solidFill>
              </a:rPr>
              <a:t>67.4%</a:t>
            </a:r>
            <a:r>
              <a:rPr lang="en-GB" sz="1800" dirty="0"/>
              <a:t>) </a:t>
            </a:r>
            <a:br>
              <a:rPr lang="en-GB" sz="1800" dirty="0"/>
            </a:br>
            <a:r>
              <a:rPr lang="en-GB" sz="1800" dirty="0"/>
              <a:t>White (</a:t>
            </a:r>
            <a:r>
              <a:rPr lang="en-GB" sz="1800" dirty="0">
                <a:solidFill>
                  <a:prstClr val="white"/>
                </a:solidFill>
              </a:rPr>
              <a:t>30.2%)</a:t>
            </a:r>
            <a:br>
              <a:rPr lang="en-GB" sz="1800" dirty="0">
                <a:solidFill>
                  <a:prstClr val="white"/>
                </a:solidFill>
              </a:rPr>
            </a:br>
            <a:r>
              <a:rPr lang="en-GB" sz="1800" dirty="0">
                <a:solidFill>
                  <a:prstClr val="white"/>
                </a:solidFill>
              </a:rPr>
              <a:t>Black/African American (2.3%) </a:t>
            </a:r>
            <a:endParaRPr lang="en-GB" sz="1800" dirty="0"/>
          </a:p>
          <a:p>
            <a:pPr marL="0" indent="0" defTabSz="1319213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ECOG PS</a:t>
            </a:r>
            <a:r>
              <a:rPr lang="en-GB" sz="1800" dirty="0">
                <a:latin typeface="Arial"/>
                <a:cs typeface="Arial"/>
              </a:rPr>
              <a:t>: </a:t>
            </a:r>
            <a:br>
              <a:rPr lang="en-GB" sz="1800" dirty="0">
                <a:latin typeface="Arial"/>
                <a:cs typeface="Arial"/>
              </a:rPr>
            </a:br>
            <a:r>
              <a:rPr lang="en-GB" sz="1800" dirty="0">
                <a:latin typeface="Arial"/>
                <a:cs typeface="Arial"/>
              </a:rPr>
              <a:t>0 (</a:t>
            </a:r>
            <a:r>
              <a:rPr lang="en-GB" sz="1800" dirty="0">
                <a:solidFill>
                  <a:prstClr val="white"/>
                </a:solidFill>
                <a:latin typeface="Arial"/>
                <a:cs typeface="Arial"/>
              </a:rPr>
              <a:t>39.5%</a:t>
            </a:r>
            <a:r>
              <a:rPr lang="en-GB" sz="1800" dirty="0">
                <a:latin typeface="Arial"/>
                <a:cs typeface="Arial"/>
              </a:rPr>
              <a:t>)</a:t>
            </a:r>
            <a:br>
              <a:rPr lang="en-GB" sz="1800" dirty="0"/>
            </a:br>
            <a:r>
              <a:rPr lang="en-GB" sz="1800" dirty="0">
                <a:latin typeface="Arial"/>
                <a:cs typeface="Arial"/>
              </a:rPr>
              <a:t>1 (</a:t>
            </a:r>
            <a:r>
              <a:rPr lang="en-GB" sz="1800" dirty="0">
                <a:solidFill>
                  <a:prstClr val="white"/>
                </a:solidFill>
                <a:latin typeface="Arial"/>
                <a:cs typeface="Arial"/>
              </a:rPr>
              <a:t>60.5%)</a:t>
            </a:r>
            <a:endParaRPr lang="en-GB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E7361-1F54-991D-9445-21F434C25AAF}"/>
              </a:ext>
            </a:extLst>
          </p:cNvPr>
          <p:cNvSpPr txBox="1"/>
          <p:nvPr/>
        </p:nvSpPr>
        <p:spPr>
          <a:xfrm>
            <a:off x="365759" y="5929997"/>
            <a:ext cx="11416665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ECOG PS=Eastern Cooperative Oncology Group performance status; ET=endocrine therapy; mTOR=mammalian target of rapamycin; PIK=phosphoinositide kinases; QD=once daily</a:t>
            </a:r>
          </a:p>
        </p:txBody>
      </p:sp>
    </p:spTree>
    <p:extLst>
      <p:ext uri="{BB962C8B-B14F-4D97-AF65-F5344CB8AC3E}">
        <p14:creationId xmlns:p14="http://schemas.microsoft.com/office/powerpoint/2010/main" val="75702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3757A-5251-F9D7-6C94-AE577F924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F48258-AF5F-D78C-E48F-2C723FDC3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2B2565-BBA7-FA7F-58AE-2951F085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77910"/>
              </p:ext>
            </p:extLst>
          </p:nvPr>
        </p:nvGraphicFramePr>
        <p:xfrm>
          <a:off x="484238" y="1377745"/>
          <a:ext cx="6459487" cy="36819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92287">
                  <a:extLst>
                    <a:ext uri="{9D8B030D-6E8A-4147-A177-3AD203B41FA5}">
                      <a16:colId xmlns:a16="http://schemas.microsoft.com/office/drawing/2014/main" val="156713627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86011796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506876058"/>
                    </a:ext>
                  </a:extLst>
                </a:gridCol>
              </a:tblGrid>
              <a:tr h="791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 frequent TRAEs (≥20%)</a:t>
                      </a:r>
                    </a:p>
                  </a:txBody>
                  <a:tcPr marT="36576" marB="36576" anchor="b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2560" marR="18161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Combination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0" marR="9525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PF-07248144</a:t>
                      </a:r>
                      <a:r>
                        <a:rPr lang="en-GB" sz="1600" kern="0" spc="-6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 mg </a:t>
                      </a:r>
                      <a:r>
                        <a:rPr lang="en-US" sz="1600" b="1" kern="0" spc="-3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QD + fulvestrant 500 mg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spc="-1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(N=43)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b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1390"/>
                  </a:ext>
                </a:extLst>
              </a:tr>
              <a:tr h="47547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By Preferred Term,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 (%) of patients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with any AE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All grade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Grade ≥3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78568"/>
                  </a:ext>
                </a:extLst>
              </a:tr>
              <a:tr h="31598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</a:rPr>
                        <a:t>With Any Adverse Event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43</a:t>
                      </a:r>
                      <a:r>
                        <a:rPr lang="en-US" sz="16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(100.0)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25</a:t>
                      </a:r>
                      <a:r>
                        <a:rPr lang="en-US" sz="16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(58.1)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35016"/>
                  </a:ext>
                </a:extLst>
              </a:tr>
              <a:tr h="551625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Dysgeusia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G1: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(58.1)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G2: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(25.6)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34970"/>
                  </a:ext>
                </a:extLst>
              </a:tr>
              <a:tr h="551625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Neutropenia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28</a:t>
                      </a:r>
                      <a:r>
                        <a:rPr lang="en-US" sz="16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(65.1)</a:t>
                      </a:r>
                      <a:endParaRPr lang="en-US" sz="16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G3: 18</a:t>
                      </a:r>
                      <a:r>
                        <a:rPr lang="en-US" sz="16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(41.9)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G4: 1 (2.3)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79062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Fatigue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18</a:t>
                      </a:r>
                      <a:r>
                        <a:rPr lang="en-US" sz="16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(41.9)</a:t>
                      </a:r>
                      <a:endParaRPr lang="en-US" sz="16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n-US" sz="16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(2.3)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39902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Anemia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18</a:t>
                      </a:r>
                      <a:r>
                        <a:rPr lang="en-US" sz="16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(41.9)</a:t>
                      </a:r>
                      <a:endParaRPr lang="en-US" sz="16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6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(9.3)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592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Leukopenia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</a:t>
                      </a:r>
                      <a:r>
                        <a:rPr lang="en-US" sz="16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(32.6)</a:t>
                      </a:r>
                      <a:endParaRPr lang="en-US" sz="16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6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(11.6)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95904"/>
                  </a:ext>
                </a:extLst>
              </a:tr>
            </a:tbl>
          </a:graphicData>
        </a:graphic>
      </p:graphicFrame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F2708705-C6F6-2DDA-28FA-F57D04D74E74}"/>
              </a:ext>
            </a:extLst>
          </p:cNvPr>
          <p:cNvSpPr txBox="1">
            <a:spLocks/>
          </p:cNvSpPr>
          <p:nvPr/>
        </p:nvSpPr>
        <p:spPr>
          <a:xfrm>
            <a:off x="7369028" y="1271881"/>
            <a:ext cx="4795284" cy="4701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800" b="1" kern="1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Median follow-up: </a:t>
            </a:r>
            <a:br>
              <a:rPr lang="en-GB" sz="1800" b="1" kern="1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kern="100" dirty="0"/>
              <a:t>9.2 months (range 7.2–11.0)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800" b="1" spc="-2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Most frequent TRAEs: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spc="-20" dirty="0"/>
              <a:t>dysgeusia (most G1); no dose reduction or treatment discontinuation due to dysgeusia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Most frequent G</a:t>
            </a:r>
            <a:r>
              <a:rPr lang="en-GB" sz="18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≥</a:t>
            </a: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 TRAEs: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were neutropenia (44%), manageable with dose modifications; </a:t>
            </a:r>
            <a:r>
              <a:rPr lang="en-US" sz="1800" dirty="0">
                <a:solidFill>
                  <a:prstClr val="white"/>
                </a:solidFill>
                <a:latin typeface="Arial" panose="020B0604020202020204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febrile neutropenia observed</a:t>
            </a:r>
            <a:endParaRPr lang="en-GB" sz="1800" dirty="0"/>
          </a:p>
          <a:p>
            <a:pPr marL="285750" indent="-285750">
              <a:spcBef>
                <a:spcPts val="1200"/>
              </a:spcBef>
            </a:pPr>
            <a:r>
              <a:rPr lang="en-GB" sz="1800" dirty="0"/>
              <a:t>No G5 TRAEs reported</a:t>
            </a:r>
          </a:p>
          <a:p>
            <a:pPr marL="285750" indent="-285750">
              <a:spcBef>
                <a:spcPts val="1200"/>
              </a:spcBef>
            </a:pPr>
            <a:r>
              <a:rPr lang="en-GB" sz="1800" dirty="0"/>
              <a:t>Dose reduction due to AEs: 48.8%; reduction within the first 3 cycles, 23.3%</a:t>
            </a:r>
          </a:p>
          <a:p>
            <a:pPr marL="285750" indent="-285750">
              <a:spcBef>
                <a:spcPts val="1200"/>
              </a:spcBef>
            </a:pPr>
            <a:r>
              <a:rPr lang="en-GB" sz="1800" dirty="0"/>
              <a:t>Discontinuations due to AE: 3 (7.0%)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0C8631-4844-DA11-D081-0F545688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GB" sz="3200" dirty="0"/>
              <a:t>Tolerable Safety: PF-07248144 5 mg QD + </a:t>
            </a:r>
            <a:r>
              <a:rPr lang="en-GB" sz="3200" dirty="0" err="1"/>
              <a:t>Fulvestrant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A3CD4-9074-7215-A476-B6D66ABC9945}"/>
              </a:ext>
            </a:extLst>
          </p:cNvPr>
          <p:cNvSpPr txBox="1"/>
          <p:nvPr/>
        </p:nvSpPr>
        <p:spPr>
          <a:xfrm>
            <a:off x="365760" y="5929997"/>
            <a:ext cx="9923472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AE=adverse event; G1-4=grade 1-4; QD=once daily; TRAE=treatment-related AE</a:t>
            </a:r>
          </a:p>
        </p:txBody>
      </p:sp>
    </p:spTree>
    <p:extLst>
      <p:ext uri="{BB962C8B-B14F-4D97-AF65-F5344CB8AC3E}">
        <p14:creationId xmlns:p14="http://schemas.microsoft.com/office/powerpoint/2010/main" val="136953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EC73-DF12-8683-6BF7-F4E8044DF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57A5B8-8577-04B1-8534-4E689949690B}"/>
              </a:ext>
            </a:extLst>
          </p:cNvPr>
          <p:cNvSpPr/>
          <p:nvPr/>
        </p:nvSpPr>
        <p:spPr>
          <a:xfrm>
            <a:off x="4401879" y="1339235"/>
            <a:ext cx="7299439" cy="4324657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B276E16-2176-0A03-797A-3C02B71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1592290" cy="1249123"/>
          </a:xfrm>
        </p:spPr>
        <p:txBody>
          <a:bodyPr/>
          <a:lstStyle/>
          <a:p>
            <a:r>
              <a:rPr lang="en-GB" sz="3200" dirty="0"/>
              <a:t>Encouraging Efficacy: </a:t>
            </a:r>
            <a:r>
              <a:rPr lang="en-GB" sz="3200" dirty="0">
                <a:solidFill>
                  <a:prstClr val="white"/>
                </a:solidFill>
              </a:rPr>
              <a:t>PF-07248144 5 mg QD + </a:t>
            </a:r>
            <a:r>
              <a:rPr lang="en-GB" sz="3200" dirty="0" err="1">
                <a:solidFill>
                  <a:prstClr val="white"/>
                </a:solidFill>
              </a:rPr>
              <a:t>Fulvestrant</a:t>
            </a:r>
            <a:endParaRPr lang="en-GB" sz="32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86EC153-650E-E28B-D12B-E05DDCE4A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8EE9B-2DE5-C62C-E1E2-90C525937806}"/>
              </a:ext>
            </a:extLst>
          </p:cNvPr>
          <p:cNvSpPr txBox="1"/>
          <p:nvPr/>
        </p:nvSpPr>
        <p:spPr>
          <a:xfrm>
            <a:off x="10652715" y="1363190"/>
            <a:ext cx="98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*ongoing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AB27A4AF-7A2C-F48C-7D0E-852E7390139D}"/>
              </a:ext>
            </a:extLst>
          </p:cNvPr>
          <p:cNvSpPr txBox="1">
            <a:spLocks/>
          </p:cNvSpPr>
          <p:nvPr/>
        </p:nvSpPr>
        <p:spPr>
          <a:xfrm>
            <a:off x="509932" y="1291223"/>
            <a:ext cx="4482687" cy="4330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Median follow-up: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9.2 months (range 7.2–11.0)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ORR: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30.2% (95% CI: 17.2–46.1)  </a:t>
            </a:r>
          </a:p>
          <a:p>
            <a:pPr marL="0" indent="0" defTabSz="744538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DOR: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median 9.2 months (range 7.2–NE)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D33CF68F-B07D-A8CA-856A-3E1A67E9EA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992" y="4019441"/>
            <a:ext cx="3717175" cy="12263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 patients had prior fulvestrant treatment: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en-GB" sz="1800" dirty="0"/>
              <a:t>3 had confirmed PR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en-GB" sz="1800" dirty="0"/>
              <a:t>1 had unconfirmed 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B15CB3-4E5F-C602-43D3-EC6A3B6CAF65}"/>
              </a:ext>
            </a:extLst>
          </p:cNvPr>
          <p:cNvSpPr txBox="1"/>
          <p:nvPr/>
        </p:nvSpPr>
        <p:spPr>
          <a:xfrm>
            <a:off x="365760" y="5929997"/>
            <a:ext cx="11464290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DOR=duration of response; NE=not evaluable; ORR=objective response rate; PD=progressive disease; PR=partial response; SD=stable disease; </a:t>
            </a:r>
            <a:r>
              <a:rPr lang="en-GB" sz="1100" dirty="0" err="1">
                <a:solidFill>
                  <a:schemeClr val="bg1"/>
                </a:solidFill>
              </a:rPr>
              <a:t>uPR</a:t>
            </a:r>
            <a:r>
              <a:rPr lang="en-GB" sz="1100" dirty="0">
                <a:solidFill>
                  <a:schemeClr val="bg1"/>
                </a:solidFill>
              </a:rPr>
              <a:t>=unconfirmed partial response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1769F12-1303-1862-7CEB-9D34C809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239" y="1606298"/>
            <a:ext cx="7056354" cy="39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9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3825C-676B-0B98-D33E-EBFE11774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847B3-2C5A-8CC2-7959-A81D4863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76"/>
            <a:ext cx="11651205" cy="1249123"/>
          </a:xfrm>
        </p:spPr>
        <p:txBody>
          <a:bodyPr/>
          <a:lstStyle/>
          <a:p>
            <a:r>
              <a:rPr lang="en-GB" sz="3200" dirty="0"/>
              <a:t>Encouraging Efficacy: PF-07248144 5 mg QD + Fulvestrant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132370-5228-E13F-E8D6-6319B5326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404" y="6262877"/>
            <a:ext cx="5852160" cy="281354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D1F4A5-BE6C-DB80-0D79-8FAF97B8B992}"/>
              </a:ext>
            </a:extLst>
          </p:cNvPr>
          <p:cNvSpPr/>
          <p:nvPr/>
        </p:nvSpPr>
        <p:spPr>
          <a:xfrm>
            <a:off x="6218235" y="2268318"/>
            <a:ext cx="5598553" cy="3384906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1F7B0-D771-F283-E76F-ED4E638188B7}"/>
              </a:ext>
            </a:extLst>
          </p:cNvPr>
          <p:cNvSpPr/>
          <p:nvPr/>
        </p:nvSpPr>
        <p:spPr>
          <a:xfrm>
            <a:off x="493198" y="2268318"/>
            <a:ext cx="5598553" cy="3409860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E13A3-98E1-A5BF-E369-32A96DED9541}"/>
              </a:ext>
            </a:extLst>
          </p:cNvPr>
          <p:cNvSpPr txBox="1"/>
          <p:nvPr/>
        </p:nvSpPr>
        <p:spPr>
          <a:xfrm>
            <a:off x="4190099" y="2302986"/>
            <a:ext cx="2170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BOR (confirmed), N=40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5F1814CA-20A0-5CAE-645C-99690F40DED6}"/>
              </a:ext>
            </a:extLst>
          </p:cNvPr>
          <p:cNvSpPr txBox="1">
            <a:spLocks/>
          </p:cNvSpPr>
          <p:nvPr/>
        </p:nvSpPr>
        <p:spPr>
          <a:xfrm>
            <a:off x="6210880" y="1393195"/>
            <a:ext cx="5806085" cy="1280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800" b="1" kern="1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Median follow-up: </a:t>
            </a:r>
            <a:r>
              <a:rPr lang="en-GB" sz="1800" kern="100" dirty="0"/>
              <a:t>9.2 months (range 7.2–11.0) </a:t>
            </a:r>
            <a:endParaRPr lang="en-GB" sz="1800" b="1" kern="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PFS: </a:t>
            </a:r>
            <a:r>
              <a:rPr lang="en-GB" sz="1800" dirty="0"/>
              <a:t>median 10.7 months (n=43) (95% CI: 5.3–NE)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DDC91-DC72-0B3E-91F6-CB9E058C7D05}"/>
              </a:ext>
            </a:extLst>
          </p:cNvPr>
          <p:cNvSpPr txBox="1"/>
          <p:nvPr/>
        </p:nvSpPr>
        <p:spPr>
          <a:xfrm>
            <a:off x="6117328" y="1398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AD8557BA-1290-000B-4B89-1662A5DD5A49}"/>
              </a:ext>
            </a:extLst>
          </p:cNvPr>
          <p:cNvSpPr txBox="1">
            <a:spLocks/>
          </p:cNvSpPr>
          <p:nvPr/>
        </p:nvSpPr>
        <p:spPr>
          <a:xfrm>
            <a:off x="493198" y="1400174"/>
            <a:ext cx="4795284" cy="75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CBR: </a:t>
            </a:r>
            <a:r>
              <a:rPr lang="en-GB" sz="1800" dirty="0"/>
              <a:t>51.2% (95% CI: 35.5–66.7)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800" b="1" kern="1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Ongoing: </a:t>
            </a:r>
            <a:r>
              <a:rPr lang="en-GB" sz="1800" kern="100" dirty="0"/>
              <a:t>n=17</a:t>
            </a:r>
            <a:endParaRPr lang="en-GB" sz="1800" dirty="0"/>
          </a:p>
        </p:txBody>
      </p:sp>
      <p:pic>
        <p:nvPicPr>
          <p:cNvPr id="18" name="Picture 1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BADA0F5-4A6B-D80C-3398-8F8B5C9A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68" y="2846179"/>
            <a:ext cx="5287245" cy="2779179"/>
          </a:xfrm>
          <a:prstGeom prst="rect">
            <a:avLst/>
          </a:prstGeom>
        </p:spPr>
      </p:pic>
      <p:pic>
        <p:nvPicPr>
          <p:cNvPr id="20" name="Picture 1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CE1F7B91-154F-EF58-F25E-E0DE31630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759" y="2534840"/>
            <a:ext cx="5123247" cy="29232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8CA807-3279-A738-2FDF-AC4E70DBCDA3}"/>
              </a:ext>
            </a:extLst>
          </p:cNvPr>
          <p:cNvSpPr txBox="1"/>
          <p:nvPr/>
        </p:nvSpPr>
        <p:spPr>
          <a:xfrm>
            <a:off x="365759" y="5929997"/>
            <a:ext cx="11540491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BOR=best overall response; CBR=clinical benefit rate; PD=progressive disease; PFS=progression-free survival; PR=partial response; SD=stable disease (including unconfirmed PRs)</a:t>
            </a:r>
          </a:p>
        </p:txBody>
      </p:sp>
    </p:spTree>
    <p:extLst>
      <p:ext uri="{BB962C8B-B14F-4D97-AF65-F5344CB8AC3E}">
        <p14:creationId xmlns:p14="http://schemas.microsoft.com/office/powerpoint/2010/main" val="252224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2F4DF-47DD-3AFC-D741-BEBCE0DB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83BCA0-2042-0819-95B7-55FA1B61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PF-07248144 5 mg QD + Fulvestrant</a:t>
            </a:r>
            <a:r>
              <a:rPr lang="en-GB" sz="3200" dirty="0">
                <a:solidFill>
                  <a:srgbClr val="FFFFFF"/>
                </a:solidFill>
              </a:rPr>
              <a:t>: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prstClr val="white"/>
                </a:solidFill>
              </a:rPr>
              <a:t>Consistent Activity Across 2L and 3L+</a:t>
            </a: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4EE094-7B54-AC77-4021-F5C5727442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09DD15-9313-3843-CF5F-3ACDE553A686}"/>
              </a:ext>
            </a:extLst>
          </p:cNvPr>
          <p:cNvSpPr/>
          <p:nvPr/>
        </p:nvSpPr>
        <p:spPr>
          <a:xfrm>
            <a:off x="500668" y="1511927"/>
            <a:ext cx="5793119" cy="4036895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18B9767-C284-6408-D337-FD20B000F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031693"/>
              </p:ext>
            </p:extLst>
          </p:nvPr>
        </p:nvGraphicFramePr>
        <p:xfrm>
          <a:off x="6553200" y="1899420"/>
          <a:ext cx="5211871" cy="3200400"/>
        </p:xfrm>
        <a:graphic>
          <a:graphicData uri="http://schemas.openxmlformats.org/drawingml/2006/table">
            <a:tbl>
              <a:tblPr firstRow="1" bandRow="1"/>
              <a:tblGrid>
                <a:gridCol w="1885838">
                  <a:extLst>
                    <a:ext uri="{9D8B030D-6E8A-4147-A177-3AD203B41FA5}">
                      <a16:colId xmlns:a16="http://schemas.microsoft.com/office/drawing/2014/main" val="1346013323"/>
                    </a:ext>
                  </a:extLst>
                </a:gridCol>
                <a:gridCol w="1453934">
                  <a:extLst>
                    <a:ext uri="{9D8B030D-6E8A-4147-A177-3AD203B41FA5}">
                      <a16:colId xmlns:a16="http://schemas.microsoft.com/office/drawing/2014/main" val="2675641500"/>
                    </a:ext>
                  </a:extLst>
                </a:gridCol>
                <a:gridCol w="1872099">
                  <a:extLst>
                    <a:ext uri="{9D8B030D-6E8A-4147-A177-3AD203B41FA5}">
                      <a16:colId xmlns:a16="http://schemas.microsoft.com/office/drawing/2014/main" val="3833580539"/>
                    </a:ext>
                  </a:extLst>
                </a:gridCol>
              </a:tblGrid>
              <a:tr h="305658">
                <a:tc>
                  <a:txBody>
                    <a:bodyPr/>
                    <a:lstStyle/>
                    <a:p>
                      <a:pPr indent="0" algn="ctr"/>
                      <a:endParaRPr lang="en-GB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2L (n=23)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3L+ (n=20)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21776"/>
                  </a:ext>
                </a:extLst>
              </a:tr>
              <a:tr h="305658">
                <a:tc>
                  <a:txBody>
                    <a:bodyPr/>
                    <a:lstStyle/>
                    <a:p>
                      <a:pPr indent="0" algn="l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ORR, %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21.7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40.0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61984"/>
                  </a:ext>
                </a:extLst>
              </a:tr>
              <a:tr h="305658">
                <a:tc>
                  <a:txBody>
                    <a:bodyPr/>
                    <a:lstStyle/>
                    <a:p>
                      <a:pPr marL="182880" indent="0" algn="l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95% CI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7.5–43.7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19.1–63.9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04792"/>
                  </a:ext>
                </a:extLst>
              </a:tr>
              <a:tr h="305658">
                <a:tc>
                  <a:txBody>
                    <a:bodyPr/>
                    <a:lstStyle/>
                    <a:p>
                      <a:pPr indent="0" algn="l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CBR, %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43.5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60.0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1176"/>
                  </a:ext>
                </a:extLst>
              </a:tr>
              <a:tr h="305658">
                <a:tc>
                  <a:txBody>
                    <a:bodyPr/>
                    <a:lstStyle/>
                    <a:p>
                      <a:pPr marL="182880" indent="0" algn="l"/>
                      <a:r>
                        <a:rPr lang="en-GB" sz="18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95% CI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23.2–65.5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36.1–80.9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75775"/>
                  </a:ext>
                </a:extLst>
              </a:tr>
              <a:tr h="305658">
                <a:tc>
                  <a:txBody>
                    <a:bodyPr/>
                    <a:lstStyle/>
                    <a:p>
                      <a:pPr marL="0" indent="0" algn="l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Median PFS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Not reached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10.7 </a:t>
                      </a:r>
                      <a:r>
                        <a:rPr lang="en-GB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mo</a:t>
                      </a:r>
                      <a:endParaRPr lang="en-GB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53812"/>
                  </a:ext>
                </a:extLst>
              </a:tr>
              <a:tr h="305658">
                <a:tc>
                  <a:txBody>
                    <a:bodyPr/>
                    <a:lstStyle/>
                    <a:p>
                      <a:pPr marL="182880" indent="0" algn="l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95% CI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3.5–NE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5.3–NE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34307"/>
                  </a:ext>
                </a:extLst>
              </a:tr>
            </a:tbl>
          </a:graphicData>
        </a:graphic>
      </p:graphicFrame>
      <p:pic>
        <p:nvPicPr>
          <p:cNvPr id="16" name="Picture 15" descr="A screenshot of a graph&#10;&#10;Description automatically generated">
            <a:extLst>
              <a:ext uri="{FF2B5EF4-FFF2-40B4-BE49-F238E27FC236}">
                <a16:creationId xmlns:a16="http://schemas.microsoft.com/office/drawing/2014/main" id="{B83D5F74-5667-1151-C712-8435B45B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2" y="1645238"/>
            <a:ext cx="5527042" cy="38031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3FDE05-FC7E-BF92-27CC-C86B26B5EF25}"/>
              </a:ext>
            </a:extLst>
          </p:cNvPr>
          <p:cNvSpPr txBox="1"/>
          <p:nvPr/>
        </p:nvSpPr>
        <p:spPr>
          <a:xfrm>
            <a:off x="365760" y="5929997"/>
            <a:ext cx="9923472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CBR=clinical benefit rate; L=line; NE=not evaluable; ORR=objective response rate; PFS=progression-free survival </a:t>
            </a:r>
          </a:p>
        </p:txBody>
      </p:sp>
    </p:spTree>
    <p:extLst>
      <p:ext uri="{BB962C8B-B14F-4D97-AF65-F5344CB8AC3E}">
        <p14:creationId xmlns:p14="http://schemas.microsoft.com/office/powerpoint/2010/main" val="316685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3F115A-037E-659A-3997-731B9902682E}"/>
              </a:ext>
            </a:extLst>
          </p:cNvPr>
          <p:cNvSpPr/>
          <p:nvPr/>
        </p:nvSpPr>
        <p:spPr>
          <a:xfrm>
            <a:off x="5688419" y="1490952"/>
            <a:ext cx="5967575" cy="4358801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8AA5DC-314B-F4A2-9E7C-3F354E5F72F6}"/>
              </a:ext>
            </a:extLst>
          </p:cNvPr>
          <p:cNvSpPr txBox="1">
            <a:spLocks/>
          </p:cNvSpPr>
          <p:nvPr/>
        </p:nvSpPr>
        <p:spPr>
          <a:xfrm>
            <a:off x="640080" y="1828799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sz="1800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01C1A82-FB48-A548-9080-A8FE9205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1290234" cy="1249123"/>
          </a:xfrm>
        </p:spPr>
        <p:txBody>
          <a:bodyPr/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PF-07248144 5 mg QD + Fulvestrant</a:t>
            </a:r>
            <a:r>
              <a:rPr lang="en-GB"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br>
              <a:rPr lang="en-GB" sz="3200" dirty="0"/>
            </a:br>
            <a:r>
              <a:rPr lang="en-GB" sz="3200" dirty="0">
                <a:solidFill>
                  <a:prstClr val="white"/>
                </a:solidFill>
                <a:latin typeface="Arial"/>
                <a:cs typeface="Arial"/>
              </a:rPr>
              <a:t>Consistent Activity Irrespective of </a:t>
            </a:r>
            <a:r>
              <a:rPr lang="en-GB" sz="3200" i="1" dirty="0">
                <a:solidFill>
                  <a:prstClr val="white"/>
                </a:solidFill>
                <a:latin typeface="Arial"/>
                <a:cs typeface="Arial"/>
              </a:rPr>
              <a:t>ESR1 </a:t>
            </a:r>
            <a:r>
              <a:rPr lang="en-GB" sz="3200" dirty="0">
                <a:solidFill>
                  <a:prstClr val="white"/>
                </a:solidFill>
                <a:latin typeface="Arial"/>
                <a:cs typeface="Arial"/>
              </a:rPr>
              <a:t>Mutation Status</a:t>
            </a:r>
            <a:endParaRPr lang="en-GB" sz="32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A8A634-E3B0-A7CF-4D09-12B90D52F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6DC9C690-83A1-6E2E-B217-F40AF0F0323C}"/>
              </a:ext>
            </a:extLst>
          </p:cNvPr>
          <p:cNvSpPr txBox="1">
            <a:spLocks/>
          </p:cNvSpPr>
          <p:nvPr/>
        </p:nvSpPr>
        <p:spPr>
          <a:xfrm>
            <a:off x="396240" y="4653939"/>
            <a:ext cx="4861095" cy="124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mPFS</a:t>
            </a:r>
            <a:r>
              <a:rPr lang="en-GB" dirty="0"/>
              <a:t>, </a:t>
            </a:r>
            <a:r>
              <a:rPr lang="en-GB" i="1" dirty="0"/>
              <a:t>ESR1</a:t>
            </a:r>
            <a:r>
              <a:rPr lang="en-GB" dirty="0"/>
              <a:t> wild-type vs mutant, </a:t>
            </a:r>
            <a:br>
              <a:rPr lang="en-GB" dirty="0"/>
            </a:br>
            <a:r>
              <a:rPr lang="en-GB" dirty="0"/>
              <a:t>HR 0.9; 95% CI: 0.4–2.3; </a:t>
            </a:r>
            <a:r>
              <a:rPr lang="en-GB" i="1" dirty="0"/>
              <a:t>P</a:t>
            </a:r>
            <a:r>
              <a:rPr lang="en-GB" dirty="0"/>
              <a:t>=0.827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AA2E449-1DAD-AA6C-C213-30ABB3D73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461258"/>
              </p:ext>
            </p:extLst>
          </p:nvPr>
        </p:nvGraphicFramePr>
        <p:xfrm>
          <a:off x="479324" y="2168634"/>
          <a:ext cx="4960976" cy="2286000"/>
        </p:xfrm>
        <a:graphic>
          <a:graphicData uri="http://schemas.openxmlformats.org/drawingml/2006/table">
            <a:tbl>
              <a:tblPr firstRow="1" bandRow="1"/>
              <a:tblGrid>
                <a:gridCol w="1590560">
                  <a:extLst>
                    <a:ext uri="{9D8B030D-6E8A-4147-A177-3AD203B41FA5}">
                      <a16:colId xmlns:a16="http://schemas.microsoft.com/office/drawing/2014/main" val="1346013323"/>
                    </a:ext>
                  </a:extLst>
                </a:gridCol>
                <a:gridCol w="1588438">
                  <a:extLst>
                    <a:ext uri="{9D8B030D-6E8A-4147-A177-3AD203B41FA5}">
                      <a16:colId xmlns:a16="http://schemas.microsoft.com/office/drawing/2014/main" val="2675641500"/>
                    </a:ext>
                  </a:extLst>
                </a:gridCol>
                <a:gridCol w="1781978">
                  <a:extLst>
                    <a:ext uri="{9D8B030D-6E8A-4147-A177-3AD203B41FA5}">
                      <a16:colId xmlns:a16="http://schemas.microsoft.com/office/drawing/2014/main" val="3833580539"/>
                    </a:ext>
                  </a:extLst>
                </a:gridCol>
              </a:tblGrid>
              <a:tr h="212439">
                <a:tc>
                  <a:txBody>
                    <a:bodyPr/>
                    <a:lstStyle/>
                    <a:p>
                      <a:pPr indent="0" algn="l"/>
                      <a:r>
                        <a:rPr lang="en-GB" b="1" i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ESR1</a:t>
                      </a:r>
                    </a:p>
                  </a:txBody>
                  <a:tcPr marT="91440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b="1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MT (n=24)</a:t>
                      </a:r>
                    </a:p>
                  </a:txBody>
                  <a:tcPr marT="91440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b="1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WT (n=18)</a:t>
                      </a:r>
                    </a:p>
                  </a:txBody>
                  <a:tcPr marT="91440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2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ORR, %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33.3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27.8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61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indent="0" algn="l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95% CI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14.5–52.2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7.1–48.5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0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/>
                      <a:r>
                        <a:rPr lang="en-GB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mPFS</a:t>
                      </a:r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mo</a:t>
                      </a:r>
                      <a:endParaRPr lang="en-GB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10.7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Not reached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indent="0" algn="l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95% CI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5.5–NE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GB" i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3.5–NE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75775"/>
                  </a:ext>
                </a:extLst>
              </a:tr>
            </a:tbl>
          </a:graphicData>
        </a:graphic>
      </p:graphicFrame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66EABC3C-965E-002C-B230-D73621BD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87" y="1654002"/>
            <a:ext cx="5484689" cy="4061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F698E2-CD3C-0FB9-3B74-F1B673BDBDE4}"/>
              </a:ext>
            </a:extLst>
          </p:cNvPr>
          <p:cNvSpPr txBox="1"/>
          <p:nvPr/>
        </p:nvSpPr>
        <p:spPr>
          <a:xfrm>
            <a:off x="365760" y="5929997"/>
            <a:ext cx="9923472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HR=hazard ratio; </a:t>
            </a:r>
            <a:r>
              <a:rPr lang="en-GB" sz="1100" dirty="0" err="1">
                <a:solidFill>
                  <a:schemeClr val="bg1"/>
                </a:solidFill>
              </a:rPr>
              <a:t>mPFS</a:t>
            </a:r>
            <a:r>
              <a:rPr lang="en-GB" sz="1100" dirty="0">
                <a:solidFill>
                  <a:schemeClr val="bg1"/>
                </a:solidFill>
              </a:rPr>
              <a:t>=median progression-free survival; MT=mutant; NE=not evaluable; ORR=objective response rate; WT=wild-type </a:t>
            </a:r>
          </a:p>
        </p:txBody>
      </p:sp>
    </p:spTree>
    <p:extLst>
      <p:ext uri="{BB962C8B-B14F-4D97-AF65-F5344CB8AC3E}">
        <p14:creationId xmlns:p14="http://schemas.microsoft.com/office/powerpoint/2010/main" val="172969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2D13-96A2-6F97-8AA3-DC983F4B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5F19B6-2E71-D310-9F0F-29C654344259}"/>
              </a:ext>
            </a:extLst>
          </p:cNvPr>
          <p:cNvSpPr/>
          <p:nvPr/>
        </p:nvSpPr>
        <p:spPr>
          <a:xfrm>
            <a:off x="5061099" y="1496036"/>
            <a:ext cx="6594896" cy="4307938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534535A-4460-CD04-D8BB-BBE0078B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1275487" cy="1249123"/>
          </a:xfrm>
        </p:spPr>
        <p:txBody>
          <a:bodyPr/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PF-07248144 5 mg QD +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Fulvestrant</a:t>
            </a:r>
            <a:r>
              <a:rPr lang="en-GB"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en-GB" sz="3200" dirty="0"/>
              <a:t>Consistent Activity Irrespective of </a:t>
            </a:r>
            <a:r>
              <a:rPr lang="en-GB" sz="3200" i="1" dirty="0"/>
              <a:t>PI3K/AKT1/PTEN </a:t>
            </a:r>
            <a:r>
              <a:rPr lang="en-GB" sz="3200" dirty="0"/>
              <a:t>Mutation Status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C42F55-E964-B8D2-96CF-2A61860158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2611E26-2D67-E736-218E-83BD0F57D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89064"/>
              </p:ext>
            </p:extLst>
          </p:nvPr>
        </p:nvGraphicFramePr>
        <p:xfrm>
          <a:off x="479323" y="1905446"/>
          <a:ext cx="4326594" cy="2560320"/>
        </p:xfrm>
        <a:graphic>
          <a:graphicData uri="http://schemas.openxmlformats.org/drawingml/2006/table">
            <a:tbl>
              <a:tblPr firstRow="1" bandRow="1"/>
              <a:tblGrid>
                <a:gridCol w="1675602">
                  <a:extLst>
                    <a:ext uri="{9D8B030D-6E8A-4147-A177-3AD203B41FA5}">
                      <a16:colId xmlns:a16="http://schemas.microsoft.com/office/drawing/2014/main" val="1346013323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2675641500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3833580539"/>
                    </a:ext>
                  </a:extLst>
                </a:gridCol>
              </a:tblGrid>
              <a:tr h="212439"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PIK3CA/ AKT1/PTEN</a:t>
                      </a:r>
                      <a:endParaRPr lang="en-GB" b="1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MT (n=19)</a:t>
                      </a:r>
                    </a:p>
                  </a:txBody>
                  <a:tcPr marT="91440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WT (n=23)</a:t>
                      </a:r>
                    </a:p>
                  </a:txBody>
                  <a:tcPr marT="91440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2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ORR, %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26.3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34.8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61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95% CI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6.5–46.1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15.3–54.2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0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mPFS</a:t>
                      </a:r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mo</a:t>
                      </a:r>
                      <a:endParaRPr lang="en-GB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7.2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10.8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95% CI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2.8–NE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5.6–NE</a:t>
                      </a:r>
                    </a:p>
                  </a:txBody>
                  <a:tcPr marT="91440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75775"/>
                  </a:ext>
                </a:extLst>
              </a:tr>
            </a:tbl>
          </a:graphicData>
        </a:graphic>
      </p:graphicFrame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1144B1A-91C6-45F2-8787-54CEDB5C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855" y="1658709"/>
            <a:ext cx="5937674" cy="3977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99811-BE34-0B0A-E6A4-D5A3459F6785}"/>
              </a:ext>
            </a:extLst>
          </p:cNvPr>
          <p:cNvSpPr txBox="1"/>
          <p:nvPr/>
        </p:nvSpPr>
        <p:spPr>
          <a:xfrm>
            <a:off x="365760" y="5929997"/>
            <a:ext cx="9923472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 err="1">
                <a:solidFill>
                  <a:schemeClr val="bg1"/>
                </a:solidFill>
              </a:rPr>
              <a:t>mPFS</a:t>
            </a:r>
            <a:r>
              <a:rPr lang="en-GB" sz="1100" dirty="0">
                <a:solidFill>
                  <a:schemeClr val="bg1"/>
                </a:solidFill>
              </a:rPr>
              <a:t>=median progression-free survival; MT=mutant; NE=not evaluable; ORR=objective response rate; WT=wild-type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21C0024F-D186-6A34-E7F7-FCB4B364F433}"/>
              </a:ext>
            </a:extLst>
          </p:cNvPr>
          <p:cNvSpPr txBox="1">
            <a:spLocks/>
          </p:cNvSpPr>
          <p:nvPr/>
        </p:nvSpPr>
        <p:spPr>
          <a:xfrm>
            <a:off x="396240" y="4653939"/>
            <a:ext cx="4861095" cy="124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mPFS</a:t>
            </a:r>
            <a:r>
              <a:rPr lang="en-GB" dirty="0"/>
              <a:t>, wild-type vs mutant, </a:t>
            </a:r>
            <a:br>
              <a:rPr lang="en-GB" dirty="0"/>
            </a:br>
            <a:r>
              <a:rPr lang="en-GB" dirty="0"/>
              <a:t>HR 0.6; 95 CI: 0.2–1.4; </a:t>
            </a:r>
            <a:r>
              <a:rPr lang="en-GB" i="1" dirty="0"/>
              <a:t>P</a:t>
            </a:r>
            <a:r>
              <a:rPr lang="en-GB" dirty="0"/>
              <a:t>=0.209</a:t>
            </a:r>
          </a:p>
        </p:txBody>
      </p:sp>
    </p:spTree>
    <p:extLst>
      <p:ext uri="{BB962C8B-B14F-4D97-AF65-F5344CB8AC3E}">
        <p14:creationId xmlns:p14="http://schemas.microsoft.com/office/powerpoint/2010/main" val="307669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5B9FB1E-781A-FB94-6FF1-FB865B3C15B6}"/>
              </a:ext>
            </a:extLst>
          </p:cNvPr>
          <p:cNvSpPr/>
          <p:nvPr/>
        </p:nvSpPr>
        <p:spPr>
          <a:xfrm>
            <a:off x="489098" y="1490958"/>
            <a:ext cx="5486400" cy="4217589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18EB171-669E-C50D-A1BA-A2989BD4D252}"/>
              </a:ext>
            </a:extLst>
          </p:cNvPr>
          <p:cNvSpPr/>
          <p:nvPr/>
        </p:nvSpPr>
        <p:spPr>
          <a:xfrm>
            <a:off x="6247520" y="1490958"/>
            <a:ext cx="5486400" cy="4217589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F6AAD5-2848-270B-0EB1-D8C068E3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GB" sz="3200" dirty="0" err="1">
                <a:latin typeface="Arial"/>
                <a:cs typeface="Arial"/>
              </a:rPr>
              <a:t>ctDNA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>
                <a:solidFill>
                  <a:prstClr val="white"/>
                </a:solidFill>
                <a:latin typeface="Arial"/>
                <a:cs typeface="Arial"/>
              </a:rPr>
              <a:t>Reduction in Patients With Mutation(s) </a:t>
            </a:r>
            <a:br>
              <a:rPr lang="en-GB" sz="3200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GB" sz="3200" dirty="0">
                <a:solidFill>
                  <a:prstClr val="white"/>
                </a:solidFill>
                <a:latin typeface="Arial"/>
                <a:cs typeface="Arial"/>
              </a:rPr>
              <a:t>Supports Observed Antitumor Activity </a:t>
            </a:r>
            <a:endParaRPr lang="en-GB" sz="32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7855CE-285F-2429-2E93-CFF2F4BD0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13BB14-95B1-2DBD-3903-D157A7C0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05236"/>
              </p:ext>
            </p:extLst>
          </p:nvPr>
        </p:nvGraphicFramePr>
        <p:xfrm>
          <a:off x="6409134" y="4750564"/>
          <a:ext cx="5212079" cy="816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140">
                  <a:extLst>
                    <a:ext uri="{9D8B030D-6E8A-4147-A177-3AD203B41FA5}">
                      <a16:colId xmlns:a16="http://schemas.microsoft.com/office/drawing/2014/main" val="2446319843"/>
                    </a:ext>
                  </a:extLst>
                </a:gridCol>
                <a:gridCol w="850604">
                  <a:extLst>
                    <a:ext uri="{9D8B030D-6E8A-4147-A177-3AD203B41FA5}">
                      <a16:colId xmlns:a16="http://schemas.microsoft.com/office/drawing/2014/main" val="2251020134"/>
                    </a:ext>
                  </a:extLst>
                </a:gridCol>
                <a:gridCol w="978196">
                  <a:extLst>
                    <a:ext uri="{9D8B030D-6E8A-4147-A177-3AD203B41FA5}">
                      <a16:colId xmlns:a16="http://schemas.microsoft.com/office/drawing/2014/main" val="3939429094"/>
                    </a:ext>
                  </a:extLst>
                </a:gridCol>
                <a:gridCol w="1669139">
                  <a:extLst>
                    <a:ext uri="{9D8B030D-6E8A-4147-A177-3AD203B41FA5}">
                      <a16:colId xmlns:a16="http://schemas.microsoft.com/office/drawing/2014/main" val="163004881"/>
                    </a:ext>
                  </a:extLst>
                </a:gridCol>
              </a:tblGrid>
              <a:tr h="1120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Median ESR1m VAF%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Baseline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 weeks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Changes from baseline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59849"/>
                  </a:ext>
                </a:extLst>
              </a:tr>
              <a:tr h="1120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All (n=20, 47 variants)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</a:rPr>
                        <a:t>0.46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</a:rPr>
                        <a:t>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-100%*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80144"/>
                  </a:ext>
                </a:extLst>
              </a:tr>
              <a:tr h="1120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>
                          <a:effectLst/>
                        </a:rPr>
                        <a:t>PRs (n=5, 16 variants)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37106"/>
                  </a:ext>
                </a:extLst>
              </a:tr>
              <a:tr h="1658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SDs (n=15, 31 variants)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7712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CC0D58C-73B1-50FA-0FCB-DECFA3EA2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58920"/>
              </p:ext>
            </p:extLst>
          </p:nvPr>
        </p:nvGraphicFramePr>
        <p:xfrm>
          <a:off x="659829" y="4750564"/>
          <a:ext cx="5212079" cy="816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348">
                  <a:extLst>
                    <a:ext uri="{9D8B030D-6E8A-4147-A177-3AD203B41FA5}">
                      <a16:colId xmlns:a16="http://schemas.microsoft.com/office/drawing/2014/main" val="818660322"/>
                    </a:ext>
                  </a:extLst>
                </a:gridCol>
                <a:gridCol w="1016083">
                  <a:extLst>
                    <a:ext uri="{9D8B030D-6E8A-4147-A177-3AD203B41FA5}">
                      <a16:colId xmlns:a16="http://schemas.microsoft.com/office/drawing/2014/main" val="1880794232"/>
                    </a:ext>
                  </a:extLst>
                </a:gridCol>
                <a:gridCol w="1047568">
                  <a:extLst>
                    <a:ext uri="{9D8B030D-6E8A-4147-A177-3AD203B41FA5}">
                      <a16:colId xmlns:a16="http://schemas.microsoft.com/office/drawing/2014/main" val="1999178172"/>
                    </a:ext>
                  </a:extLst>
                </a:gridCol>
                <a:gridCol w="1622080">
                  <a:extLst>
                    <a:ext uri="{9D8B030D-6E8A-4147-A177-3AD203B41FA5}">
                      <a16:colId xmlns:a16="http://schemas.microsoft.com/office/drawing/2014/main" val="1004055055"/>
                    </a:ext>
                  </a:extLst>
                </a:gridCol>
              </a:tblGrid>
              <a:tr h="1641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Median </a:t>
                      </a:r>
                      <a:r>
                        <a:rPr lang="en-US" sz="1100" u="none" strike="noStrike" dirty="0" err="1">
                          <a:effectLst/>
                        </a:rPr>
                        <a:t>ctDNA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mVAF</a:t>
                      </a:r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Baseline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 weeks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Changes from baseline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83515"/>
                  </a:ext>
                </a:extLst>
              </a:tr>
              <a:tr h="1525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All (n=27)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</a:rPr>
                        <a:t>3.60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</a:rPr>
                        <a:t>0.10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</a:rPr>
                        <a:t>-95%*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57470"/>
                  </a:ext>
                </a:extLst>
              </a:tr>
              <a:tr h="1525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PRs (n=10)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-98%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23461"/>
                  </a:ext>
                </a:extLst>
              </a:tr>
              <a:tr h="152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SDs (n=17)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4587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FB1327A-0E4F-E70F-0E63-28BEE96A4DED}"/>
              </a:ext>
            </a:extLst>
          </p:cNvPr>
          <p:cNvGrpSpPr/>
          <p:nvPr/>
        </p:nvGrpSpPr>
        <p:grpSpPr>
          <a:xfrm>
            <a:off x="4407427" y="1880709"/>
            <a:ext cx="974830" cy="568940"/>
            <a:chOff x="3574145" y="1707989"/>
            <a:chExt cx="974830" cy="568940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B01F7453-D05C-EF6A-71B5-152559F1967F}"/>
                </a:ext>
              </a:extLst>
            </p:cNvPr>
            <p:cNvCxnSpPr>
              <a:cxnSpLocks/>
            </p:cNvCxnSpPr>
            <p:nvPr/>
          </p:nvCxnSpPr>
          <p:spPr>
            <a:xfrm>
              <a:off x="3574145" y="1876698"/>
              <a:ext cx="27432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941EDBB-2763-D749-5A2A-8228954B7125}"/>
                </a:ext>
              </a:extLst>
            </p:cNvPr>
            <p:cNvSpPr/>
            <p:nvPr/>
          </p:nvSpPr>
          <p:spPr>
            <a:xfrm>
              <a:off x="3675745" y="184621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A0A73C-AB12-4123-1FB9-4C6B3F833C51}"/>
                </a:ext>
              </a:extLst>
            </p:cNvPr>
            <p:cNvSpPr txBox="1"/>
            <p:nvPr/>
          </p:nvSpPr>
          <p:spPr>
            <a:xfrm>
              <a:off x="3882972" y="1707989"/>
              <a:ext cx="6660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F62859-F981-DF5F-BC58-441AD6254097}"/>
                </a:ext>
              </a:extLst>
            </p:cNvPr>
            <p:cNvCxnSpPr>
              <a:cxnSpLocks/>
            </p:cNvCxnSpPr>
            <p:nvPr/>
          </p:nvCxnSpPr>
          <p:spPr>
            <a:xfrm>
              <a:off x="3574145" y="2100218"/>
              <a:ext cx="274320" cy="0"/>
            </a:xfrm>
            <a:prstGeom prst="line">
              <a:avLst/>
            </a:prstGeom>
            <a:ln w="19050">
              <a:solidFill>
                <a:srgbClr val="2B3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FEAE0D-4D09-CF80-CBFF-F228B4C030BE}"/>
                </a:ext>
              </a:extLst>
            </p:cNvPr>
            <p:cNvSpPr/>
            <p:nvPr/>
          </p:nvSpPr>
          <p:spPr>
            <a:xfrm>
              <a:off x="3675745" y="206973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D11FE0-F166-DDA7-A8D6-D34F9F7D20A3}"/>
                </a:ext>
              </a:extLst>
            </p:cNvPr>
            <p:cNvSpPr txBox="1"/>
            <p:nvPr/>
          </p:nvSpPr>
          <p:spPr>
            <a:xfrm>
              <a:off x="3882972" y="1969152"/>
              <a:ext cx="502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61A421-F050-A4F7-7FFA-640AB01234B1}"/>
              </a:ext>
            </a:extLst>
          </p:cNvPr>
          <p:cNvGrpSpPr/>
          <p:nvPr/>
        </p:nvGrpSpPr>
        <p:grpSpPr>
          <a:xfrm>
            <a:off x="10252933" y="1926462"/>
            <a:ext cx="974830" cy="568940"/>
            <a:chOff x="3574145" y="1707989"/>
            <a:chExt cx="974830" cy="56894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DF11F8-3F45-797D-3BEA-7CDEA681F8BA}"/>
                </a:ext>
              </a:extLst>
            </p:cNvPr>
            <p:cNvCxnSpPr>
              <a:cxnSpLocks/>
            </p:cNvCxnSpPr>
            <p:nvPr/>
          </p:nvCxnSpPr>
          <p:spPr>
            <a:xfrm>
              <a:off x="3574145" y="1876698"/>
              <a:ext cx="27432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5C011B-A73D-D369-FCE0-2ED32605EE80}"/>
                </a:ext>
              </a:extLst>
            </p:cNvPr>
            <p:cNvSpPr/>
            <p:nvPr/>
          </p:nvSpPr>
          <p:spPr>
            <a:xfrm>
              <a:off x="3675745" y="184621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C4AC33-9186-F724-15D4-9C99F9327F77}"/>
                </a:ext>
              </a:extLst>
            </p:cNvPr>
            <p:cNvSpPr txBox="1"/>
            <p:nvPr/>
          </p:nvSpPr>
          <p:spPr>
            <a:xfrm>
              <a:off x="3882972" y="1707989"/>
              <a:ext cx="6660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6A952A-ACDA-EC00-E8B4-FF1B2CA299D4}"/>
                </a:ext>
              </a:extLst>
            </p:cNvPr>
            <p:cNvCxnSpPr>
              <a:cxnSpLocks/>
            </p:cNvCxnSpPr>
            <p:nvPr/>
          </p:nvCxnSpPr>
          <p:spPr>
            <a:xfrm>
              <a:off x="3574145" y="2100218"/>
              <a:ext cx="274320" cy="0"/>
            </a:xfrm>
            <a:prstGeom prst="line">
              <a:avLst/>
            </a:prstGeom>
            <a:ln w="19050">
              <a:solidFill>
                <a:srgbClr val="2B3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595280-E54D-EDE5-1A6F-0DD3D61CF0A8}"/>
                </a:ext>
              </a:extLst>
            </p:cNvPr>
            <p:cNvSpPr/>
            <p:nvPr/>
          </p:nvSpPr>
          <p:spPr>
            <a:xfrm>
              <a:off x="3675745" y="206973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21A95B-47E4-3104-A698-9643114DB911}"/>
                </a:ext>
              </a:extLst>
            </p:cNvPr>
            <p:cNvSpPr txBox="1"/>
            <p:nvPr/>
          </p:nvSpPr>
          <p:spPr>
            <a:xfrm>
              <a:off x="3882972" y="1969152"/>
              <a:ext cx="502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7A080A1-54B6-8807-092E-28A33045C497}"/>
              </a:ext>
            </a:extLst>
          </p:cNvPr>
          <p:cNvSpPr txBox="1"/>
          <p:nvPr/>
        </p:nvSpPr>
        <p:spPr>
          <a:xfrm>
            <a:off x="365760" y="5760720"/>
            <a:ext cx="9923472" cy="43088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100" dirty="0" err="1">
                <a:solidFill>
                  <a:schemeClr val="bg1"/>
                </a:solidFill>
              </a:rPr>
              <a:t>ctDNA</a:t>
            </a:r>
            <a:r>
              <a:rPr lang="en-GB" sz="1100" dirty="0">
                <a:solidFill>
                  <a:schemeClr val="bg1"/>
                </a:solidFill>
              </a:rPr>
              <a:t> testing by Guardant 360 assay. * Wilcoxon-test, </a:t>
            </a:r>
            <a:r>
              <a:rPr lang="en-GB" sz="1100" i="1" dirty="0">
                <a:solidFill>
                  <a:schemeClr val="bg1"/>
                </a:solidFill>
              </a:rPr>
              <a:t>P</a:t>
            </a:r>
            <a:r>
              <a:rPr lang="en-GB" sz="1100" dirty="0">
                <a:solidFill>
                  <a:schemeClr val="bg1"/>
                </a:solidFill>
              </a:rPr>
              <a:t>&lt;0.0001.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 err="1">
                <a:solidFill>
                  <a:schemeClr val="bg1"/>
                </a:solidFill>
              </a:rPr>
              <a:t>ctDNA</a:t>
            </a:r>
            <a:r>
              <a:rPr lang="en-GB" sz="1100" dirty="0">
                <a:solidFill>
                  <a:schemeClr val="bg1"/>
                </a:solidFill>
              </a:rPr>
              <a:t>=circulating </a:t>
            </a:r>
            <a:r>
              <a:rPr lang="en-GB" sz="1100" dirty="0" err="1">
                <a:solidFill>
                  <a:schemeClr val="bg1"/>
                </a:solidFill>
              </a:rPr>
              <a:t>tumor</a:t>
            </a:r>
            <a:r>
              <a:rPr lang="en-GB" sz="1100" dirty="0">
                <a:solidFill>
                  <a:schemeClr val="bg1"/>
                </a:solidFill>
              </a:rPr>
              <a:t> DNA; </a:t>
            </a:r>
            <a:r>
              <a:rPr lang="en-GB" sz="1100" dirty="0" err="1">
                <a:solidFill>
                  <a:schemeClr val="bg1"/>
                </a:solidFill>
              </a:rPr>
              <a:t>mVAF</a:t>
            </a:r>
            <a:r>
              <a:rPr lang="en-GB" sz="1100" dirty="0">
                <a:solidFill>
                  <a:schemeClr val="bg1"/>
                </a:solidFill>
              </a:rPr>
              <a:t>=mean of all VAFs; PR=partial response; Rx=treatment; SD=stable disease; VAF=variants allele frequency</a:t>
            </a:r>
          </a:p>
        </p:txBody>
      </p:sp>
      <p:pic>
        <p:nvPicPr>
          <p:cNvPr id="26" name="Picture 25" descr="A screenshot of a graph&#10;&#10;Description automatically generated">
            <a:extLst>
              <a:ext uri="{FF2B5EF4-FFF2-40B4-BE49-F238E27FC236}">
                <a16:creationId xmlns:a16="http://schemas.microsoft.com/office/drawing/2014/main" id="{53A6B068-6489-F633-6A9D-0228CB951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41" y="1868688"/>
            <a:ext cx="3277460" cy="2772328"/>
          </a:xfrm>
          <a:prstGeom prst="rect">
            <a:avLst/>
          </a:prstGeom>
        </p:spPr>
      </p:pic>
      <p:pic>
        <p:nvPicPr>
          <p:cNvPr id="29" name="Picture 28" descr="A screenshot of a graph&#10;&#10;Description automatically generated">
            <a:extLst>
              <a:ext uri="{FF2B5EF4-FFF2-40B4-BE49-F238E27FC236}">
                <a16:creationId xmlns:a16="http://schemas.microsoft.com/office/drawing/2014/main" id="{4B9ED64D-CB09-4873-5362-DB23A3723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202" y="1866117"/>
            <a:ext cx="3295500" cy="27818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9C0DC-9F76-AADE-4D98-95E6E28B2EFD}"/>
              </a:ext>
            </a:extLst>
          </p:cNvPr>
          <p:cNvSpPr txBox="1"/>
          <p:nvPr/>
        </p:nvSpPr>
        <p:spPr>
          <a:xfrm>
            <a:off x="659829" y="1553932"/>
            <a:ext cx="5126463" cy="252000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 burden changes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B995A-3CB3-F185-65CA-D057680AB203}"/>
              </a:ext>
            </a:extLst>
          </p:cNvPr>
          <p:cNvSpPr txBox="1"/>
          <p:nvPr/>
        </p:nvSpPr>
        <p:spPr>
          <a:xfrm>
            <a:off x="6409134" y="1550722"/>
            <a:ext cx="5212079" cy="252000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ESR1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mutant variants changes</a:t>
            </a:r>
          </a:p>
        </p:txBody>
      </p:sp>
    </p:spTree>
    <p:extLst>
      <p:ext uri="{BB962C8B-B14F-4D97-AF65-F5344CB8AC3E}">
        <p14:creationId xmlns:p14="http://schemas.microsoft.com/office/powerpoint/2010/main" val="100611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C3C8576-7040-64A2-D9A9-DDAF8036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819F0C-D270-A783-9A5F-00D66762D7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574" y="1264887"/>
            <a:ext cx="11471910" cy="41400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/>
              <a:t>PF-07248144 (NCT04606446): first-in-class, potent, selective catalytic inhibitor of KAT6A and 6B</a:t>
            </a:r>
          </a:p>
          <a:p>
            <a:r>
              <a:rPr lang="en-GB" sz="1800" dirty="0">
                <a:latin typeface="Arial"/>
                <a:cs typeface="Arial"/>
              </a:rPr>
              <a:t>Phase 1 dose escalation established 5 mg QD as the RDE; dose expansion evaluated monotherapy and fulvestrant combination in ER+ HER2– mBC post CDK4/6 inhibitors and ET </a:t>
            </a:r>
          </a:p>
          <a:p>
            <a:r>
              <a:rPr lang="en-GB" sz="1800" dirty="0"/>
              <a:t>Tolerable safety profile at RDE (n=78, data cutoff: September 30, 2023); most frequent TRAE: dysgeusia; most frequent G≥3 TRAE: neutropenia</a:t>
            </a:r>
          </a:p>
          <a:p>
            <a:r>
              <a:rPr lang="en-GB" sz="1800" dirty="0"/>
              <a:t>Encouraging activity: </a:t>
            </a:r>
          </a:p>
          <a:p>
            <a:pPr lvl="1">
              <a:spcBef>
                <a:spcPts val="600"/>
              </a:spcBef>
            </a:pPr>
            <a:r>
              <a:rPr lang="en-GB" sz="1800" dirty="0"/>
              <a:t>Monotherapy antitumor activity</a:t>
            </a:r>
          </a:p>
          <a:p>
            <a:pPr lvl="1">
              <a:spcBef>
                <a:spcPts val="600"/>
              </a:spcBef>
            </a:pPr>
            <a:r>
              <a:rPr lang="en-GB" sz="1800" dirty="0"/>
              <a:t>PF-07248144 + fulvestrant (n=43) efficacy: ORR 30.2%, </a:t>
            </a:r>
            <a:r>
              <a:rPr lang="en-GB" sz="1800" dirty="0" err="1"/>
              <a:t>mDOR</a:t>
            </a:r>
            <a:r>
              <a:rPr lang="en-GB" sz="1800" dirty="0"/>
              <a:t> 9.2 months, and </a:t>
            </a:r>
            <a:r>
              <a:rPr lang="en-GB" sz="1800" dirty="0" err="1"/>
              <a:t>mPFS</a:t>
            </a:r>
            <a:r>
              <a:rPr lang="en-GB" sz="1800" dirty="0"/>
              <a:t> 10.7 months</a:t>
            </a:r>
          </a:p>
          <a:p>
            <a:pPr lvl="1"/>
            <a:r>
              <a:rPr lang="en-GB" sz="1800" dirty="0"/>
              <a:t>Fulvestrant combination: consistent activity observed in patients with 2L and 3L+, irrespective of </a:t>
            </a:r>
            <a:r>
              <a:rPr lang="en-GB" sz="1800" i="1" dirty="0"/>
              <a:t>ESR1</a:t>
            </a:r>
            <a:r>
              <a:rPr lang="en-GB" sz="1800" dirty="0"/>
              <a:t> and </a:t>
            </a:r>
            <a:r>
              <a:rPr lang="en-GB" sz="1800" i="1" dirty="0"/>
              <a:t>PIK3CA, AKT1, </a:t>
            </a:r>
            <a:r>
              <a:rPr lang="en-GB" sz="1800" dirty="0"/>
              <a:t>and </a:t>
            </a:r>
            <a:r>
              <a:rPr lang="en-GB" sz="1800" i="1" dirty="0"/>
              <a:t>PTEN</a:t>
            </a:r>
            <a:r>
              <a:rPr lang="en-GB" sz="1800" dirty="0"/>
              <a:t> mutation status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D0361A-0C51-6266-26E0-4B386CDA88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37EB44-8AE7-A0C6-6610-48441A216EBE}"/>
              </a:ext>
            </a:extLst>
          </p:cNvPr>
          <p:cNvSpPr txBox="1"/>
          <p:nvPr/>
        </p:nvSpPr>
        <p:spPr>
          <a:xfrm>
            <a:off x="890337" y="7344961"/>
            <a:ext cx="12208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These findings establish KAT6A and 6B as druggable cancer targets, provide clinical proof of concept, and identify a potential new avenue to treat patients with HR+ HER2– </a:t>
            </a:r>
            <a:r>
              <a:rPr lang="en-GB" err="1"/>
              <a:t>mBC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CB735-A90A-7972-B520-51A6DFCF84C2}"/>
              </a:ext>
            </a:extLst>
          </p:cNvPr>
          <p:cNvSpPr txBox="1"/>
          <p:nvPr/>
        </p:nvSpPr>
        <p:spPr>
          <a:xfrm>
            <a:off x="548640" y="4998173"/>
            <a:ext cx="11094720" cy="919401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78000">
                <a:schemeClr val="bg2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rPr>
              <a:t>Significance: Establish KAT6A and 6B a</a:t>
            </a:r>
            <a:r>
              <a:rPr lang="en-GB" sz="2400" dirty="0">
                <a:solidFill>
                  <a:schemeClr val="bg1"/>
                </a:solidFill>
                <a:latin typeface="Arial" panose="020B0604020202020204"/>
                <a:ea typeface="DengXian"/>
                <a:cs typeface="Arial"/>
              </a:rPr>
              <a:t>s druggable cancer targets,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rPr>
              <a:t>provide clinical proof of concept,</a:t>
            </a:r>
            <a:r>
              <a:rPr lang="en-GB" sz="2400" dirty="0">
                <a:solidFill>
                  <a:schemeClr val="bg1"/>
                </a:solidFill>
                <a:latin typeface="Arial" panose="020B0604020202020204"/>
                <a:ea typeface="DengXian"/>
                <a:cs typeface="Arial"/>
              </a:rPr>
              <a:t>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rPr>
              <a:t>and support future investigation in HR+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rPr>
              <a:t>mBC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18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D6FA8B-ED50-4DC4-92BE-6A41963E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3554"/>
            <a:ext cx="10972800" cy="1249123"/>
          </a:xfrm>
        </p:spPr>
        <p:txBody>
          <a:bodyPr/>
          <a:lstStyle/>
          <a:p>
            <a:r>
              <a:rPr lang="en-US" sz="3200" dirty="0"/>
              <a:t>Disclosures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E7F3C8-B82C-BD8E-8EE9-49359B2A9A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630" y="1262356"/>
            <a:ext cx="10972800" cy="4701473"/>
          </a:xfrm>
        </p:spPr>
        <p:txBody>
          <a:bodyPr/>
          <a:lstStyle/>
          <a:p>
            <a:r>
              <a:rPr lang="en-GB" sz="1800" dirty="0"/>
              <a:t>Will be displayed automatically based on information provided to ASCO </a:t>
            </a:r>
          </a:p>
          <a:p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F11B3-8871-C420-1377-522E75C03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1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62E37E-298B-B9F4-AC7D-775039EB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03" y="1262357"/>
            <a:ext cx="8704544" cy="4728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079D2-A6CF-60DA-D565-30799F35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GB" dirty="0"/>
              <a:t>Publication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05B853-5C06-B60B-AC0D-8712B9B06E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436FC9-6256-52EF-B79E-70D56DBF1163}"/>
              </a:ext>
            </a:extLst>
          </p:cNvPr>
          <p:cNvSpPr txBox="1"/>
          <p:nvPr/>
        </p:nvSpPr>
        <p:spPr>
          <a:xfrm>
            <a:off x="4623037" y="4724658"/>
            <a:ext cx="5290507" cy="12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1000" b="1" dirty="0"/>
              <a:t>Toru </a:t>
            </a:r>
            <a:r>
              <a:rPr lang="en-GB" sz="1000" b="1" dirty="0" err="1"/>
              <a:t>Mukohara</a:t>
            </a:r>
            <a:r>
              <a:rPr lang="en-GB" sz="1000" b="1" dirty="0"/>
              <a:t>, Yeon Hee Park, David Sommerhalder, Kan </a:t>
            </a:r>
            <a:r>
              <a:rPr lang="en-GB" sz="1000" b="1" dirty="0" err="1"/>
              <a:t>Yonemori</a:t>
            </a:r>
            <a:r>
              <a:rPr lang="en-GB" sz="1000" b="1" dirty="0"/>
              <a:t>, Erika Hamilton, Sung-Bae Kim, Jee Hyun Kim, </a:t>
            </a:r>
            <a:r>
              <a:rPr lang="en-GB" sz="1000" b="1" dirty="0" err="1"/>
              <a:t>Hiroji</a:t>
            </a:r>
            <a:r>
              <a:rPr lang="en-GB" sz="1000" b="1" dirty="0"/>
              <a:t> Iwata, </a:t>
            </a:r>
            <a:r>
              <a:rPr lang="en-GB" sz="1000" b="1" dirty="0" err="1"/>
              <a:t>Toshinari</a:t>
            </a:r>
            <a:r>
              <a:rPr lang="en-GB" sz="1000" b="1" dirty="0"/>
              <a:t> Yamashita, Rachel M. Layman, Monica Mita, Timothy Clay, Yee Soo Chae, Catherine Oakman, </a:t>
            </a:r>
            <a:r>
              <a:rPr lang="en-GB" sz="1000" b="1" dirty="0" err="1"/>
              <a:t>Fengting</a:t>
            </a:r>
            <a:r>
              <a:rPr lang="en-GB" sz="1000" b="1" dirty="0"/>
              <a:t> Yan, Gun Min Kim, Seock-Ah Im, Geoffrey J. Lindeman, Hope S. Rugo, Marlon Liyanage, Michelle Saul, Christophe Le Corre, Athanasia Skoura, Li Liu, Meng Li, Patricia M. LoRusso</a:t>
            </a:r>
          </a:p>
          <a:p>
            <a:pPr marL="0" lvl="1"/>
            <a:endParaRPr lang="en-GB" sz="500" b="1" dirty="0"/>
          </a:p>
          <a:p>
            <a:pPr marL="0" lvl="1"/>
            <a:endParaRPr lang="en-GB" sz="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A1DF0-54F9-5790-1870-67AE15E52BF8}"/>
              </a:ext>
            </a:extLst>
          </p:cNvPr>
          <p:cNvSpPr txBox="1"/>
          <p:nvPr/>
        </p:nvSpPr>
        <p:spPr>
          <a:xfrm rot="20150978">
            <a:off x="1397034" y="2903121"/>
            <a:ext cx="8702161" cy="954107"/>
          </a:xfrm>
          <a:prstGeom prst="rect">
            <a:avLst/>
          </a:prstGeom>
          <a:solidFill>
            <a:srgbClr val="FFC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GB" b="1"/>
          </a:p>
          <a:p>
            <a:pPr algn="ctr"/>
            <a:r>
              <a:rPr lang="en-GB" sz="2000" b="1">
                <a:solidFill>
                  <a:srgbClr val="0076A9"/>
                </a:solidFill>
              </a:rPr>
              <a:t>For illustration ONLY. Will be updated with the publication.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45F5-2EDF-9DB6-AA45-70F0C1BA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B4977-8C49-20C5-E2CC-4426DAE51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630" y="1262356"/>
            <a:ext cx="10972800" cy="4701473"/>
          </a:xfrm>
        </p:spPr>
        <p:txBody>
          <a:bodyPr/>
          <a:lstStyle/>
          <a:p>
            <a:r>
              <a:rPr lang="en-US" dirty="0"/>
              <a:t>All participants and their caregivers</a:t>
            </a:r>
          </a:p>
          <a:p>
            <a:r>
              <a:rPr lang="en-US" dirty="0"/>
              <a:t>All co-investigators</a:t>
            </a:r>
          </a:p>
          <a:p>
            <a:r>
              <a:rPr lang="en-US" dirty="0"/>
              <a:t>Clinical research teams at the participating sites</a:t>
            </a:r>
          </a:p>
          <a:p>
            <a:r>
              <a:rPr lang="en-US" dirty="0"/>
              <a:t>Pfizer research and development team</a:t>
            </a:r>
          </a:p>
          <a:p>
            <a:r>
              <a:rPr lang="en-US" dirty="0"/>
              <a:t>The study is sponsored by Pfizer Inc</a:t>
            </a:r>
          </a:p>
          <a:p>
            <a:r>
              <a:rPr lang="en-US" sz="2400" dirty="0"/>
              <a:t>Medical writing support was provided by Shuang Li, PhD, CMPP, of Engage Scientific Solutions and was funded by Pfizer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019A8-F8A6-CB99-F497-FF61A5C42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1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9B77-1A0C-9E5C-BA2E-658D4679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5851"/>
            <a:ext cx="11312505" cy="1249123"/>
          </a:xfrm>
        </p:spPr>
        <p:txBody>
          <a:bodyPr/>
          <a:lstStyle/>
          <a:p>
            <a:r>
              <a:rPr lang="en-US" sz="3200" dirty="0"/>
              <a:t>Oral Presentation and Abstract Plain Language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35086-6D23-CE0F-C079-892F8098C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477E5-7610-EF62-0A09-3A4F1A71ECBA}"/>
              </a:ext>
            </a:extLst>
          </p:cNvPr>
          <p:cNvSpPr txBox="1"/>
          <p:nvPr/>
        </p:nvSpPr>
        <p:spPr>
          <a:xfrm>
            <a:off x="1223086" y="3702917"/>
            <a:ext cx="399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+mj-lt"/>
              </a:rPr>
              <a:t>Please scan this quick response (QR) code with your smartphone app to view this </a:t>
            </a:r>
            <a:r>
              <a:rPr lang="en-GB" sz="1200" b="1">
                <a:solidFill>
                  <a:schemeClr val="bg1"/>
                </a:solidFill>
                <a:latin typeface="+mj-lt"/>
              </a:rPr>
              <a:t>oral presentation</a:t>
            </a:r>
            <a:r>
              <a:rPr lang="en-GB" sz="120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+mj-lt"/>
              </a:rPr>
              <a:t>If you do not have a smartphone, access the oral presentation via the internet at: </a:t>
            </a:r>
            <a:r>
              <a:rPr lang="en-US" sz="1800" u="sng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2"/>
              </a:rPr>
              <a:t>https://meetings.asco.org/abstracts-presentations/238945</a:t>
            </a:r>
            <a:endParaRPr lang="en-GB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EDC93-F23F-9DA4-2F12-3E8FAC3FB53E}"/>
              </a:ext>
            </a:extLst>
          </p:cNvPr>
          <p:cNvSpPr txBox="1"/>
          <p:nvPr/>
        </p:nvSpPr>
        <p:spPr>
          <a:xfrm>
            <a:off x="6160081" y="3716717"/>
            <a:ext cx="4408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+mj-lt"/>
              </a:rPr>
              <a:t>Please scan this QR code with your smartphone app to view a </a:t>
            </a:r>
            <a:r>
              <a:rPr lang="en-GB" sz="1200" b="1">
                <a:solidFill>
                  <a:schemeClr val="bg1"/>
                </a:solidFill>
                <a:latin typeface="+mj-lt"/>
              </a:rPr>
              <a:t>plain language summary</a:t>
            </a:r>
            <a:r>
              <a:rPr lang="en-GB" sz="120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+mj-lt"/>
              </a:rPr>
              <a:t>If you do not have a smartphone, access the plain language summary via the internet at: </a:t>
            </a:r>
          </a:p>
          <a:p>
            <a:pPr algn="ctr"/>
            <a:r>
              <a:rPr lang="en-US" sz="1800" u="sng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https://scientificpubs.congressposter.com/pls/ka8w4ypsrboh76qq</a:t>
            </a:r>
            <a:endParaRPr lang="en-GB" sz="120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2D8D9C7-292F-A304-AF31-90DA488ED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16" y="1681726"/>
            <a:ext cx="1825209" cy="1825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9AADCD-DA72-2F6E-26C4-B0734CF3A1BC}"/>
              </a:ext>
            </a:extLst>
          </p:cNvPr>
          <p:cNvSpPr txBox="1"/>
          <p:nvPr/>
        </p:nvSpPr>
        <p:spPr>
          <a:xfrm>
            <a:off x="2019866" y="5532011"/>
            <a:ext cx="815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Copies of these materials obtained through QR code are for personal use only and may not be reproduced without permission from ASCO® or the authors of these materials.</a:t>
            </a:r>
          </a:p>
        </p:txBody>
      </p:sp>
      <p:pic>
        <p:nvPicPr>
          <p:cNvPr id="12" name="Picture 11" descr="A qr code with black squares&#10;&#10;Description automatically generated">
            <a:extLst>
              <a:ext uri="{FF2B5EF4-FFF2-40B4-BE49-F238E27FC236}">
                <a16:creationId xmlns:a16="http://schemas.microsoft.com/office/drawing/2014/main" id="{302D34CA-EFFE-5133-61CD-20B5C6CB9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18" y="1736724"/>
            <a:ext cx="1825209" cy="18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2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59CC4-E6F4-3272-2A86-148AFDEA0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630" y="1262356"/>
            <a:ext cx="11167480" cy="47014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>
                <a:latin typeface="+mn-lt"/>
                <a:cs typeface="Arial"/>
              </a:rPr>
              <a:t>PF-07248144: first-in-class, potent, selective catalytic inhibitor of KAT6A and 6B</a:t>
            </a:r>
          </a:p>
          <a:p>
            <a:r>
              <a:rPr lang="en-US" sz="1800" dirty="0">
                <a:effectLst/>
                <a:latin typeface="+mn-lt"/>
                <a:ea typeface="DengXian"/>
                <a:cs typeface="Arial"/>
              </a:rPr>
              <a:t>Phase 1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(NCT04606446)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:</a:t>
            </a:r>
          </a:p>
          <a:p>
            <a:pPr lvl="1"/>
            <a:r>
              <a:rPr lang="en-US" sz="1800" dirty="0">
                <a:effectLst/>
                <a:latin typeface="+mn-lt"/>
                <a:ea typeface="DengXian"/>
                <a:cs typeface="Arial"/>
              </a:rPr>
              <a:t>Dose escalation established 5 mg QD as the </a:t>
            </a:r>
            <a:r>
              <a:rPr lang="en-US" sz="1800" dirty="0">
                <a:latin typeface="+mn-lt"/>
                <a:ea typeface="DengXian"/>
                <a:cs typeface="Arial"/>
              </a:rPr>
              <a:t>RDE </a:t>
            </a:r>
            <a:endParaRPr lang="en-US" sz="1800" dirty="0">
              <a:effectLst/>
              <a:latin typeface="+mn-lt"/>
              <a:ea typeface="DengXian"/>
              <a:cs typeface="Arial"/>
            </a:endParaRPr>
          </a:p>
          <a:p>
            <a:pPr lvl="1"/>
            <a:r>
              <a:rPr lang="en-US" sz="1800" dirty="0">
                <a:latin typeface="+mn-lt"/>
                <a:ea typeface="DengXian"/>
                <a:cs typeface="Arial"/>
              </a:rPr>
              <a:t>Dose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 expansion evaluated monotherapy and fulvestrant combination post CDK4/6 inhibitors and ET </a:t>
            </a:r>
            <a:r>
              <a:rPr lang="en-US" sz="1800" dirty="0">
                <a:latin typeface="+mn-lt"/>
                <a:ea typeface="DengXian"/>
                <a:cs typeface="Arial"/>
              </a:rPr>
              <a:t> </a:t>
            </a:r>
            <a:endParaRPr lang="en-US" sz="1800" dirty="0">
              <a:effectLst/>
              <a:latin typeface="+mn-lt"/>
              <a:ea typeface="DengXian"/>
              <a:cs typeface="Arial"/>
            </a:endParaRPr>
          </a:p>
          <a:p>
            <a:r>
              <a:rPr lang="en-US" sz="1800" dirty="0">
                <a:latin typeface="+mn-lt"/>
                <a:ea typeface="DengXian"/>
                <a:cs typeface="Arial"/>
              </a:rPr>
              <a:t>Tolerable s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afety profile at RDE</a:t>
            </a:r>
            <a:endParaRPr lang="en-US" sz="1800" dirty="0">
              <a:latin typeface="+mn-lt"/>
              <a:ea typeface="DengXian"/>
              <a:cs typeface="Arial"/>
            </a:endParaRPr>
          </a:p>
          <a:p>
            <a:r>
              <a:rPr lang="en-US" sz="1800" dirty="0">
                <a:latin typeface="+mn-lt"/>
                <a:ea typeface="DengXian"/>
                <a:cs typeface="Arial"/>
              </a:rPr>
              <a:t>Encouraging activity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 both as</a:t>
            </a:r>
            <a:r>
              <a:rPr lang="en-US" sz="1800" dirty="0">
                <a:latin typeface="+mn-lt"/>
                <a:ea typeface="DengXian"/>
                <a:cs typeface="Arial"/>
              </a:rPr>
              <a:t> 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monotherapy and fulvestrant combination</a:t>
            </a:r>
          </a:p>
          <a:p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  <a:ea typeface="DengXian"/>
                <a:cs typeface="Arial"/>
              </a:rPr>
              <a:t>Fulvestrant combination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: consistent activity in </a:t>
            </a:r>
            <a:r>
              <a:rPr lang="en-US" sz="1800" dirty="0">
                <a:latin typeface="+mn-lt"/>
                <a:ea typeface="DengXian"/>
                <a:cs typeface="Arial"/>
              </a:rPr>
              <a:t>patients treated in the 2L and 3L+,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 irrespective of </a:t>
            </a:r>
            <a:r>
              <a:rPr lang="en-US" sz="1800" i="1" dirty="0">
                <a:effectLst/>
                <a:latin typeface="+mn-lt"/>
                <a:ea typeface="DengXian"/>
                <a:cs typeface="Arial"/>
              </a:rPr>
              <a:t>ESR1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, </a:t>
            </a:r>
            <a:r>
              <a:rPr lang="en-US" sz="1800" i="1" dirty="0">
                <a:effectLst/>
                <a:latin typeface="+mn-lt"/>
                <a:ea typeface="DengXian"/>
                <a:cs typeface="Arial"/>
              </a:rPr>
              <a:t>PIK3CA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, </a:t>
            </a:r>
            <a:r>
              <a:rPr lang="en-US" sz="1800" i="1" dirty="0">
                <a:effectLst/>
                <a:latin typeface="+mn-lt"/>
                <a:ea typeface="DengXian"/>
                <a:cs typeface="Arial"/>
              </a:rPr>
              <a:t>AKT1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, and </a:t>
            </a:r>
            <a:r>
              <a:rPr lang="en-US" sz="1800" i="1" dirty="0">
                <a:effectLst/>
                <a:latin typeface="+mn-lt"/>
                <a:ea typeface="DengXian"/>
                <a:cs typeface="Arial"/>
              </a:rPr>
              <a:t>PTEN</a:t>
            </a:r>
            <a:r>
              <a:rPr lang="en-US" sz="1800" dirty="0">
                <a:effectLst/>
                <a:latin typeface="+mn-lt"/>
                <a:ea typeface="DengXian"/>
                <a:cs typeface="Arial"/>
              </a:rPr>
              <a:t> mutation status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FB3326-52EF-75E6-2DF1-D28868D45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D8590-D22A-85AB-B56B-C3C89AB358C2}"/>
              </a:ext>
            </a:extLst>
          </p:cNvPr>
          <p:cNvSpPr txBox="1"/>
          <p:nvPr/>
        </p:nvSpPr>
        <p:spPr>
          <a:xfrm>
            <a:off x="365760" y="5760720"/>
            <a:ext cx="9923472" cy="43088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>
              <a:spcBef>
                <a:spcPts val="1000"/>
              </a:spcBef>
              <a:buClr>
                <a:prstClr val="white"/>
              </a:buClr>
              <a:defRPr/>
            </a:pPr>
            <a:r>
              <a:rPr lang="en-US" sz="1100" dirty="0">
                <a:solidFill>
                  <a:prstClr val="white"/>
                </a:solidFill>
                <a:latin typeface="Arial" panose="020B0604020202020204"/>
                <a:ea typeface="DengXian"/>
                <a:cs typeface="Arial"/>
              </a:rPr>
              <a:t>ET=endocrine therapy; </a:t>
            </a:r>
            <a:r>
              <a:rPr lang="en-US" sz="1100" dirty="0">
                <a:solidFill>
                  <a:prstClr val="white"/>
                </a:solidFill>
                <a:ea typeface="DengXian"/>
                <a:cs typeface="Arial"/>
              </a:rPr>
              <a:t>HR+ </a:t>
            </a:r>
            <a:r>
              <a:rPr lang="en-US" sz="1100" dirty="0">
                <a:solidFill>
                  <a:schemeClr val="bg1"/>
                </a:solidFill>
                <a:ea typeface="DengXian"/>
                <a:cs typeface="Arial"/>
              </a:rPr>
              <a:t>mBC=</a:t>
            </a:r>
            <a:r>
              <a:rPr lang="en-US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hormone receptor–positive metastatic breast cancer</a:t>
            </a:r>
            <a:r>
              <a:rPr lang="en-US" sz="1100" dirty="0">
                <a:solidFill>
                  <a:prstClr val="white"/>
                </a:solidFill>
                <a:ea typeface="DengXian"/>
                <a:cs typeface="Arial"/>
              </a:rPr>
              <a:t>; </a:t>
            </a:r>
            <a:r>
              <a:rPr lang="en-US" sz="1100" dirty="0">
                <a:solidFill>
                  <a:prstClr val="white"/>
                </a:solidFill>
                <a:latin typeface="Arial" panose="020B0604020202020204"/>
                <a:ea typeface="DengXian"/>
                <a:cs typeface="Arial"/>
              </a:rPr>
              <a:t>L= line; </a:t>
            </a:r>
            <a:r>
              <a:rPr lang="en-US" sz="1100" dirty="0">
                <a:solidFill>
                  <a:prstClr val="white"/>
                </a:solidFill>
                <a:ea typeface="DengXian"/>
                <a:cs typeface="Arial"/>
              </a:rPr>
              <a:t>QD=once daily; RDE=recommended dose for expansion </a:t>
            </a:r>
            <a:b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rPr>
            </a:br>
            <a:r>
              <a:rPr lang="en-US" sz="1100" dirty="0">
                <a:solidFill>
                  <a:prstClr val="white"/>
                </a:solidFill>
                <a:latin typeface="Arial" panose="020B0604020202020204"/>
                <a:ea typeface="DengXian"/>
                <a:cs typeface="Arial"/>
              </a:rPr>
              <a:t>Data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rPr>
              <a:t> cutoff: September 30, 2023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DengXian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5F20CE-7F4F-90B1-0DC1-00409CBC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3554"/>
            <a:ext cx="10972800" cy="1249123"/>
          </a:xfrm>
        </p:spPr>
        <p:txBody>
          <a:bodyPr/>
          <a:lstStyle/>
          <a:p>
            <a:r>
              <a:rPr lang="en-GB" sz="3200" dirty="0"/>
              <a:t>Key Takeaways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F78AF-2B25-23EC-7B38-91573C325902}"/>
              </a:ext>
            </a:extLst>
          </p:cNvPr>
          <p:cNvSpPr txBox="1"/>
          <p:nvPr/>
        </p:nvSpPr>
        <p:spPr>
          <a:xfrm>
            <a:off x="484238" y="4780526"/>
            <a:ext cx="11223515" cy="783193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78000">
                <a:schemeClr val="bg2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defRPr>
            </a:lvl1pPr>
          </a:lstStyle>
          <a:p>
            <a:r>
              <a:rPr lang="en-US" dirty="0"/>
              <a:t>These findings establish KAT6A and 6B as druggable cancer targets and identify a </a:t>
            </a:r>
            <a:br>
              <a:rPr lang="en-US" dirty="0"/>
            </a:br>
            <a:r>
              <a:rPr lang="en-US" dirty="0"/>
              <a:t>potential new path to treat patients with HR+ </a:t>
            </a:r>
            <a:r>
              <a:rPr lang="en-US" dirty="0" err="1"/>
              <a:t>mBC</a:t>
            </a:r>
            <a:r>
              <a:rPr lang="en-US" dirty="0"/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35679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63D38E-E960-FA5F-D434-71EF767D0BCF}"/>
              </a:ext>
            </a:extLst>
          </p:cNvPr>
          <p:cNvSpPr/>
          <p:nvPr/>
        </p:nvSpPr>
        <p:spPr>
          <a:xfrm>
            <a:off x="491498" y="1267992"/>
            <a:ext cx="5538378" cy="4600203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CF753C-DE79-CDB9-2E24-797E3B6ECA7C}"/>
              </a:ext>
            </a:extLst>
          </p:cNvPr>
          <p:cNvSpPr/>
          <p:nvPr/>
        </p:nvSpPr>
        <p:spPr>
          <a:xfrm>
            <a:off x="6277385" y="1267992"/>
            <a:ext cx="5538378" cy="4600203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684A71-0B2E-5544-ECD1-799E7EE2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234"/>
            <a:ext cx="11319454" cy="1249123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PF-07248144: First-in-Class, Potent, Selective KAT6 A/B Inhibitor for HR+ Breast Cancer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B90CC-824D-5EA0-30E0-CED48B049A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FD3FC-C25F-5A23-F43B-2587EF5AAA1A}"/>
              </a:ext>
            </a:extLst>
          </p:cNvPr>
          <p:cNvSpPr txBox="1"/>
          <p:nvPr/>
        </p:nvSpPr>
        <p:spPr>
          <a:xfrm>
            <a:off x="4067504" y="1503091"/>
            <a:ext cx="334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9C556-4931-E32B-68DF-0578C67A8733}"/>
              </a:ext>
            </a:extLst>
          </p:cNvPr>
          <p:cNvSpPr txBox="1"/>
          <p:nvPr/>
        </p:nvSpPr>
        <p:spPr>
          <a:xfrm>
            <a:off x="628270" y="1372633"/>
            <a:ext cx="5203812" cy="407687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endParaRPr lang="en-GB" sz="900" b="1" dirty="0">
              <a:solidFill>
                <a:schemeClr val="bg1"/>
              </a:solidFill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18990-4332-E898-C07F-1C9B4E2FE1DA}"/>
              </a:ext>
            </a:extLst>
          </p:cNvPr>
          <p:cNvSpPr txBox="1"/>
          <p:nvPr/>
        </p:nvSpPr>
        <p:spPr>
          <a:xfrm>
            <a:off x="6398675" y="1372633"/>
            <a:ext cx="5286539" cy="571786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PF-07248144 Suppresses </a:t>
            </a:r>
            <a:r>
              <a:rPr lang="en-GB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Expression </a:t>
            </a:r>
            <a:b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(Murine Xenograft)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272EC-4645-75B8-30B4-F4CFE7A15462}"/>
              </a:ext>
            </a:extLst>
          </p:cNvPr>
          <p:cNvSpPr txBox="1"/>
          <p:nvPr/>
        </p:nvSpPr>
        <p:spPr>
          <a:xfrm>
            <a:off x="6398675" y="3189693"/>
            <a:ext cx="5286539" cy="335185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 Antitumor Activity in ER+/HER2-PDX models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06130F-E636-B956-9A03-6DC0F2C247D0}"/>
              </a:ext>
            </a:extLst>
          </p:cNvPr>
          <p:cNvSpPr txBox="1">
            <a:spLocks/>
          </p:cNvSpPr>
          <p:nvPr/>
        </p:nvSpPr>
        <p:spPr>
          <a:xfrm>
            <a:off x="582662" y="1814821"/>
            <a:ext cx="5249420" cy="1249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buClrTx/>
            </a:pPr>
            <a:r>
              <a:rPr lang="en-GB" sz="1600" dirty="0">
                <a:solidFill>
                  <a:schemeClr val="tx1"/>
                </a:solidFill>
              </a:rPr>
              <a:t>KAT6A inhibition represses </a:t>
            </a:r>
            <a:r>
              <a:rPr lang="en-GB" sz="1600" i="1" dirty="0">
                <a:solidFill>
                  <a:schemeClr val="tx1"/>
                </a:solidFill>
              </a:rPr>
              <a:t>ER</a:t>
            </a:r>
            <a:r>
              <a:rPr lang="en-GB" sz="1600" dirty="0">
                <a:solidFill>
                  <a:schemeClr val="tx1"/>
                </a:solidFill>
              </a:rPr>
              <a:t> transcription and hence also overcomes </a:t>
            </a:r>
            <a:r>
              <a:rPr lang="en-GB" sz="1600" i="1" dirty="0">
                <a:solidFill>
                  <a:schemeClr val="tx1"/>
                </a:solidFill>
              </a:rPr>
              <a:t>ESR1</a:t>
            </a:r>
            <a:r>
              <a:rPr lang="en-GB" sz="1600" dirty="0">
                <a:solidFill>
                  <a:schemeClr val="tx1"/>
                </a:solidFill>
              </a:rPr>
              <a:t> mutants that confer resistance to ET</a:t>
            </a:r>
          </a:p>
          <a:p>
            <a:pPr marL="182880" indent="-182880">
              <a:spcBef>
                <a:spcPts val="300"/>
              </a:spcBef>
              <a:buClrTx/>
            </a:pPr>
            <a:r>
              <a:rPr lang="en-GB" sz="1600" dirty="0">
                <a:solidFill>
                  <a:schemeClr val="tx1"/>
                </a:solidFill>
              </a:rPr>
              <a:t>Orthogonal inhibition of other oncogenic pathways driving HR+ breast cancer (</a:t>
            </a: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, cell cycle, </a:t>
            </a:r>
            <a:r>
              <a:rPr lang="en-GB" sz="1600" dirty="0" err="1">
                <a:solidFill>
                  <a:schemeClr val="tx1"/>
                </a:solidFill>
              </a:rPr>
              <a:t>Myc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B7D26-D4B7-F66B-0B53-3E3068957EAE}"/>
              </a:ext>
            </a:extLst>
          </p:cNvPr>
          <p:cNvSpPr txBox="1"/>
          <p:nvPr/>
        </p:nvSpPr>
        <p:spPr>
          <a:xfrm>
            <a:off x="513900" y="5652751"/>
            <a:ext cx="28889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DengXian" panose="02010600030101010101" pitchFamily="2" charset="-122"/>
                <a:cs typeface="Arial" panose="020B0604020202020204" pitchFamily="34" charset="0"/>
              </a:rPr>
              <a:t>Sharma S,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DengXian" panose="02010600030101010101" pitchFamily="2" charset="-122"/>
                <a:cs typeface="Arial" panose="020B0604020202020204" pitchFamily="34" charset="0"/>
              </a:rPr>
              <a:t>Cell Chem Biol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DengXian" panose="02010600030101010101" pitchFamily="2" charset="-122"/>
                <a:cs typeface="Arial" panose="020B0604020202020204" pitchFamily="34" charset="0"/>
              </a:rPr>
              <a:t>30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DengXian" panose="02010600030101010101" pitchFamily="2" charset="-122"/>
                <a:cs typeface="Arial" panose="020B0604020202020204" pitchFamily="34" charset="0"/>
              </a:rPr>
              <a:t>,1191-1210.e20 (2023).</a:t>
            </a:r>
            <a:endParaRPr kumimoji="0" lang="en-GB" sz="800" b="0" i="0" u="none" strike="noStrike" kern="1200" cap="none" spc="0" normalizeH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cs typeface="Arial"/>
              <a:sym typeface="Helvetica Neue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222F783-2B3D-3C97-5785-68786ABB1B18}"/>
              </a:ext>
            </a:extLst>
          </p:cNvPr>
          <p:cNvGrpSpPr/>
          <p:nvPr/>
        </p:nvGrpSpPr>
        <p:grpSpPr>
          <a:xfrm>
            <a:off x="883572" y="3224013"/>
            <a:ext cx="4637838" cy="2348202"/>
            <a:chOff x="804892" y="3004063"/>
            <a:chExt cx="4826362" cy="255070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CA9ABB8-0534-2E78-AF56-417193A4F32B}"/>
                </a:ext>
              </a:extLst>
            </p:cNvPr>
            <p:cNvSpPr txBox="1"/>
            <p:nvPr/>
          </p:nvSpPr>
          <p:spPr>
            <a:xfrm>
              <a:off x="3737102" y="3443687"/>
              <a:ext cx="16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4C4949"/>
                  </a:solidFill>
                  <a:effectLst/>
                  <a:uLnTx/>
                  <a:uFillTx/>
                  <a:latin typeface="Pfizer Diatype" panose="020B0504040202060203" pitchFamily="34" charset="0"/>
                  <a:cs typeface="Arial" panose="020B0604020202020204" pitchFamily="34" charset="0"/>
                </a:rPr>
                <a:t>PF-07248144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C4949"/>
                </a:solidFill>
                <a:effectLst/>
                <a:uLnTx/>
                <a:uFillTx/>
                <a:latin typeface="Pfizer Diatype" panose="020B0504040202060203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03B8457-D073-3CEF-26C3-7754C814AA92}"/>
                </a:ext>
              </a:extLst>
            </p:cNvPr>
            <p:cNvGrpSpPr/>
            <p:nvPr/>
          </p:nvGrpSpPr>
          <p:grpSpPr>
            <a:xfrm rot="924645">
              <a:off x="2627919" y="3501341"/>
              <a:ext cx="1058799" cy="459599"/>
              <a:chOff x="2686350" y="3482501"/>
              <a:chExt cx="1058799" cy="639485"/>
            </a:xfrm>
          </p:grpSpPr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87110327-2296-21F4-67FC-8BD01322E92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2773036" y="3482501"/>
                <a:ext cx="972113" cy="493182"/>
              </a:xfrm>
              <a:prstGeom prst="straightConnector1">
                <a:avLst/>
              </a:prstGeom>
              <a:noFill/>
              <a:ln w="34925" cap="rnd">
                <a:solidFill>
                  <a:srgbClr val="4C4949"/>
                </a:solidFill>
                <a:prstDash val="solid"/>
                <a:round/>
                <a:headEnd/>
                <a:tailEnd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4B9DE825-FFD6-71DD-4D8B-D501EB0109B5}"/>
                  </a:ext>
                </a:extLst>
              </p:cNvPr>
              <p:cNvCxnSpPr/>
              <p:nvPr/>
            </p:nvCxnSpPr>
            <p:spPr bwMode="gray">
              <a:xfrm>
                <a:off x="2686350" y="3841463"/>
                <a:ext cx="159143" cy="280523"/>
              </a:xfrm>
              <a:prstGeom prst="straightConnector1">
                <a:avLst/>
              </a:prstGeom>
              <a:noFill/>
              <a:ln w="34925" cap="rnd">
                <a:solidFill>
                  <a:srgbClr val="4C4949"/>
                </a:solidFill>
                <a:prstDash val="solid"/>
                <a:round/>
                <a:headEnd/>
                <a:tailEnd/>
              </a:ln>
              <a:effectLst/>
            </p:spPr>
          </p:cxn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FBA0CDA-720C-05A0-AF1F-DFD3A1A8CDE0}"/>
                </a:ext>
              </a:extLst>
            </p:cNvPr>
            <p:cNvSpPr/>
            <p:nvPr/>
          </p:nvSpPr>
          <p:spPr bwMode="gray">
            <a:xfrm>
              <a:off x="3582139" y="4903800"/>
              <a:ext cx="355059" cy="369651"/>
            </a:xfrm>
            <a:custGeom>
              <a:avLst/>
              <a:gdLst>
                <a:gd name="connsiteX0" fmla="*/ 0 w 355059"/>
                <a:gd name="connsiteY0" fmla="*/ 369651 h 369651"/>
                <a:gd name="connsiteX1" fmla="*/ 0 w 355059"/>
                <a:gd name="connsiteY1" fmla="*/ 0 h 369651"/>
                <a:gd name="connsiteX2" fmla="*/ 355059 w 355059"/>
                <a:gd name="connsiteY2" fmla="*/ 0 h 36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059" h="369651">
                  <a:moveTo>
                    <a:pt x="0" y="369651"/>
                  </a:moveTo>
                  <a:lnTo>
                    <a:pt x="0" y="0"/>
                  </a:lnTo>
                  <a:lnTo>
                    <a:pt x="355059" y="0"/>
                  </a:lnTo>
                </a:path>
              </a:pathLst>
            </a:custGeom>
            <a:noFill/>
            <a:ln w="19050" cap="flat" cmpd="sng" algn="ctr">
              <a:solidFill>
                <a:srgbClr val="434343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izer Diatype" panose="020B0504040202060203" pitchFamily="34" charset="0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050B43F-9DFB-B2DB-EED2-74B6FCBDD91F}"/>
                </a:ext>
              </a:extLst>
            </p:cNvPr>
            <p:cNvGrpSpPr/>
            <p:nvPr/>
          </p:nvGrpSpPr>
          <p:grpSpPr>
            <a:xfrm>
              <a:off x="1145362" y="4174225"/>
              <a:ext cx="4485892" cy="1380541"/>
              <a:chOff x="-1108951" y="4319081"/>
              <a:chExt cx="4485892" cy="1380541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D5B63B1F-E150-D5FB-2C73-8956E843908B}"/>
                  </a:ext>
                </a:extLst>
              </p:cNvPr>
              <p:cNvGrpSpPr/>
              <p:nvPr/>
            </p:nvGrpSpPr>
            <p:grpSpPr>
              <a:xfrm>
                <a:off x="-1108951" y="4319081"/>
                <a:ext cx="2577828" cy="1380541"/>
                <a:chOff x="-1108951" y="4319081"/>
                <a:chExt cx="2577828" cy="1380541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6E50D8F5-52A1-191D-AC0D-5A76F16E4B27}"/>
                    </a:ext>
                  </a:extLst>
                </p:cNvPr>
                <p:cNvGrpSpPr/>
                <p:nvPr/>
              </p:nvGrpSpPr>
              <p:grpSpPr>
                <a:xfrm>
                  <a:off x="-1108951" y="4555787"/>
                  <a:ext cx="2577828" cy="1143835"/>
                  <a:chOff x="-1108951" y="4555787"/>
                  <a:chExt cx="2577828" cy="1143835"/>
                </a:xfrm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433EE4F3-7C8D-D856-49B7-CBD4DEA8DDC1}"/>
                      </a:ext>
                    </a:extLst>
                  </p:cNvPr>
                  <p:cNvGrpSpPr/>
                  <p:nvPr/>
                </p:nvGrpSpPr>
                <p:grpSpPr>
                  <a:xfrm>
                    <a:off x="-1108951" y="4839510"/>
                    <a:ext cx="2577828" cy="630461"/>
                    <a:chOff x="-1108951" y="4839510"/>
                    <a:chExt cx="2577828" cy="630461"/>
                  </a:xfrm>
                </p:grpSpPr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3C1A4FB4-00B9-4914-3FDD-5302CEA954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108951" y="4839510"/>
                      <a:ext cx="2290863" cy="630461"/>
                      <a:chOff x="-1108951" y="4839510"/>
                      <a:chExt cx="2290863" cy="630461"/>
                    </a:xfrm>
                  </p:grpSpPr>
                  <p:sp>
                    <p:nvSpPr>
                      <p:cNvPr id="142" name="Freeform: Shape 141">
                        <a:extLst>
                          <a:ext uri="{FF2B5EF4-FFF2-40B4-BE49-F238E27FC236}">
                            <a16:creationId xmlns:a16="http://schemas.microsoft.com/office/drawing/2014/main" id="{D376AA2F-D077-10A6-E30D-61DC902B10E9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-1108951" y="5348890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FFFFFF">
                            <a:lumMod val="65000"/>
                            <a:lumOff val="3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grpSp>
                    <p:nvGrpSpPr>
                      <p:cNvPr id="143" name="Group 142">
                        <a:extLst>
                          <a:ext uri="{FF2B5EF4-FFF2-40B4-BE49-F238E27FC236}">
                            <a16:creationId xmlns:a16="http://schemas.microsoft.com/office/drawing/2014/main" id="{2450C826-598C-EB50-313D-5A4EE45860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1022220" y="4839510"/>
                        <a:ext cx="2204132" cy="630337"/>
                        <a:chOff x="1263780" y="4839510"/>
                        <a:chExt cx="2204132" cy="630337"/>
                      </a:xfrm>
                    </p:grpSpPr>
                    <p:grpSp>
                      <p:nvGrpSpPr>
                        <p:cNvPr id="144" name="Group 143">
                          <a:extLst>
                            <a:ext uri="{FF2B5EF4-FFF2-40B4-BE49-F238E27FC236}">
                              <a16:creationId xmlns:a16="http://schemas.microsoft.com/office/drawing/2014/main" id="{D0E684F7-30E6-B947-FA65-8972A3FB6C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63780" y="4839511"/>
                          <a:ext cx="689859" cy="630336"/>
                          <a:chOff x="2422992" y="4839511"/>
                          <a:chExt cx="689859" cy="630336"/>
                        </a:xfrm>
                      </p:grpSpPr>
                      <p:grpSp>
                        <p:nvGrpSpPr>
                          <p:cNvPr id="158" name="Group 157">
                            <a:extLst>
                              <a:ext uri="{FF2B5EF4-FFF2-40B4-BE49-F238E27FC236}">
                                <a16:creationId xmlns:a16="http://schemas.microsoft.com/office/drawing/2014/main" id="{294EA223-E0B8-93ED-2AD6-B83B72BB037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22992" y="4841133"/>
                            <a:ext cx="501793" cy="578795"/>
                            <a:chOff x="848433" y="4751962"/>
                            <a:chExt cx="338342" cy="578795"/>
                          </a:xfrm>
                        </p:grpSpPr>
                        <p:sp>
                          <p:nvSpPr>
                            <p:cNvPr id="160" name="Cylinder 159">
                              <a:extLst>
                                <a:ext uri="{FF2B5EF4-FFF2-40B4-BE49-F238E27FC236}">
                                  <a16:creationId xmlns:a16="http://schemas.microsoft.com/office/drawing/2014/main" id="{D96698EC-7FCF-B078-34F7-56EDBBFDD8E1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gray">
                            <a:xfrm rot="3600000">
                              <a:off x="729575" y="4873558"/>
                              <a:ext cx="578795" cy="335604"/>
                            </a:xfrm>
                            <a:prstGeom prst="can">
                              <a:avLst>
                                <a:gd name="adj" fmla="val 37780"/>
                              </a:avLst>
                            </a:prstGeom>
                            <a:gradFill>
                              <a:gsLst>
                                <a:gs pos="0">
                                  <a:srgbClr val="0095FF"/>
                                </a:gs>
                                <a:gs pos="89000">
                                  <a:srgbClr val="0095FF">
                                    <a:lumMod val="75000"/>
                                  </a:srgbClr>
                                </a:gs>
                              </a:gsLst>
                              <a:lin ang="2700000" scaled="1"/>
                            </a:gradFill>
                            <a:ln w="28575" cap="flat" cmpd="sng" algn="ctr">
                              <a:noFill/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05" tIns="45703" rIns="91405" bIns="45703" numCol="1" rtlCol="0" anchor="ctr" anchorCtr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126" eaLnBrk="1" fontAlgn="base" latinLnBrk="0" hangingPunct="1">
                                <a:lnSpc>
                                  <a:spcPct val="9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0000C8"/>
                                </a:buClr>
                                <a:buSzPct val="90000"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799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2005E"/>
                                </a:solidFill>
                                <a:effectLst/>
                                <a:uLnTx/>
                                <a:uFillTx/>
                                <a:latin typeface="Pfizer Diatype" panose="020B0504040202060203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1" name="Freeform: Shape 160">
                              <a:extLst>
                                <a:ext uri="{FF2B5EF4-FFF2-40B4-BE49-F238E27FC236}">
                                  <a16:creationId xmlns:a16="http://schemas.microsoft.com/office/drawing/2014/main" id="{F2CAF9A3-FCB2-13D0-890D-BF09FC91A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gray">
                            <a:xfrm rot="841220">
                              <a:off x="848433" y="4858965"/>
                              <a:ext cx="233464" cy="462063"/>
                            </a:xfrm>
                            <a:custGeom>
                              <a:avLst/>
                              <a:gdLst>
                                <a:gd name="connsiteX0" fmla="*/ 0 w 233464"/>
                                <a:gd name="connsiteY0" fmla="*/ 0 h 530157"/>
                                <a:gd name="connsiteX1" fmla="*/ 24319 w 233464"/>
                                <a:gd name="connsiteY1" fmla="*/ 155642 h 530157"/>
                                <a:gd name="connsiteX2" fmla="*/ 141051 w 233464"/>
                                <a:gd name="connsiteY2" fmla="*/ 423153 h 530157"/>
                                <a:gd name="connsiteX3" fmla="*/ 233464 w 233464"/>
                                <a:gd name="connsiteY3" fmla="*/ 530157 h 53015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233464" h="530157">
                                  <a:moveTo>
                                    <a:pt x="0" y="0"/>
                                  </a:moveTo>
                                  <a:cubicBezTo>
                                    <a:pt x="405" y="42558"/>
                                    <a:pt x="811" y="85117"/>
                                    <a:pt x="24319" y="155642"/>
                                  </a:cubicBezTo>
                                  <a:cubicBezTo>
                                    <a:pt x="47827" y="226167"/>
                                    <a:pt x="106194" y="360734"/>
                                    <a:pt x="141051" y="423153"/>
                                  </a:cubicBezTo>
                                  <a:cubicBezTo>
                                    <a:pt x="175908" y="485572"/>
                                    <a:pt x="204686" y="507864"/>
                                    <a:pt x="233464" y="530157"/>
                                  </a:cubicBezTo>
                                </a:path>
                              </a:pathLst>
                            </a:custGeom>
                            <a:noFill/>
                            <a:ln w="19050" cap="rnd" cmpd="sng" algn="ctr">
                              <a:solidFill>
                                <a:srgbClr val="FFFFFF">
                                  <a:lumMod val="65000"/>
                                  <a:lumOff val="35000"/>
                                </a:srgbClr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126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799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Pfizer Diatype" panose="020B0504040202060203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59" name="Freeform: Shape 158">
                            <a:extLst>
                              <a:ext uri="{FF2B5EF4-FFF2-40B4-BE49-F238E27FC236}">
                                <a16:creationId xmlns:a16="http://schemas.microsoft.com/office/drawing/2014/main" id="{289B7078-54B6-29AD-EFF2-8878C635F550}"/>
                              </a:ext>
                            </a:extLst>
                          </p:cNvPr>
                          <p:cNvSpPr/>
                          <p:nvPr/>
                        </p:nvSpPr>
                        <p:spPr bwMode="gray">
                          <a:xfrm>
                            <a:off x="2577023" y="4839511"/>
                            <a:ext cx="535828" cy="630336"/>
                          </a:xfrm>
                          <a:custGeom>
                            <a:avLst/>
                            <a:gdLst>
                              <a:gd name="connsiteX0" fmla="*/ 491247 w 491247"/>
                              <a:gd name="connsiteY0" fmla="*/ 452336 h 632241"/>
                              <a:gd name="connsiteX1" fmla="*/ 462064 w 491247"/>
                              <a:gd name="connsiteY1" fmla="*/ 578795 h 632241"/>
                              <a:gd name="connsiteX2" fmla="*/ 432881 w 491247"/>
                              <a:gd name="connsiteY2" fmla="*/ 617706 h 632241"/>
                              <a:gd name="connsiteX3" fmla="*/ 374515 w 491247"/>
                              <a:gd name="connsiteY3" fmla="*/ 617706 h 632241"/>
                              <a:gd name="connsiteX4" fmla="*/ 184826 w 491247"/>
                              <a:gd name="connsiteY4" fmla="*/ 442608 h 632241"/>
                              <a:gd name="connsiteX5" fmla="*/ 68094 w 491247"/>
                              <a:gd name="connsiteY5" fmla="*/ 214008 h 632241"/>
                              <a:gd name="connsiteX6" fmla="*/ 0 w 491247"/>
                              <a:gd name="connsiteY6" fmla="*/ 0 h 632241"/>
                              <a:gd name="connsiteX0" fmla="*/ 491247 w 491247"/>
                              <a:gd name="connsiteY0" fmla="*/ 452336 h 630460"/>
                              <a:gd name="connsiteX1" fmla="*/ 462064 w 491247"/>
                              <a:gd name="connsiteY1" fmla="*/ 578795 h 630460"/>
                              <a:gd name="connsiteX2" fmla="*/ 432881 w 491247"/>
                              <a:gd name="connsiteY2" fmla="*/ 617706 h 630460"/>
                              <a:gd name="connsiteX3" fmla="*/ 374515 w 491247"/>
                              <a:gd name="connsiteY3" fmla="*/ 617706 h 630460"/>
                              <a:gd name="connsiteX4" fmla="*/ 166962 w 491247"/>
                              <a:gd name="connsiteY4" fmla="*/ 466927 h 630460"/>
                              <a:gd name="connsiteX5" fmla="*/ 68094 w 491247"/>
                              <a:gd name="connsiteY5" fmla="*/ 214008 h 630460"/>
                              <a:gd name="connsiteX6" fmla="*/ 0 w 491247"/>
                              <a:gd name="connsiteY6" fmla="*/ 0 h 630460"/>
                              <a:gd name="connsiteX0" fmla="*/ 491247 w 491247"/>
                              <a:gd name="connsiteY0" fmla="*/ 452336 h 630460"/>
                              <a:gd name="connsiteX1" fmla="*/ 462064 w 491247"/>
                              <a:gd name="connsiteY1" fmla="*/ 578795 h 630460"/>
                              <a:gd name="connsiteX2" fmla="*/ 432881 w 491247"/>
                              <a:gd name="connsiteY2" fmla="*/ 617706 h 630460"/>
                              <a:gd name="connsiteX3" fmla="*/ 374515 w 491247"/>
                              <a:gd name="connsiteY3" fmla="*/ 617706 h 630460"/>
                              <a:gd name="connsiteX4" fmla="*/ 166962 w 491247"/>
                              <a:gd name="connsiteY4" fmla="*/ 466927 h 630460"/>
                              <a:gd name="connsiteX5" fmla="*/ 36833 w 491247"/>
                              <a:gd name="connsiteY5" fmla="*/ 233463 h 630460"/>
                              <a:gd name="connsiteX6" fmla="*/ 0 w 491247"/>
                              <a:gd name="connsiteY6" fmla="*/ 0 h 630460"/>
                              <a:gd name="connsiteX0" fmla="*/ 491988 w 491988"/>
                              <a:gd name="connsiteY0" fmla="*/ 452336 h 630460"/>
                              <a:gd name="connsiteX1" fmla="*/ 462805 w 491988"/>
                              <a:gd name="connsiteY1" fmla="*/ 578795 h 630460"/>
                              <a:gd name="connsiteX2" fmla="*/ 433622 w 491988"/>
                              <a:gd name="connsiteY2" fmla="*/ 617706 h 630460"/>
                              <a:gd name="connsiteX3" fmla="*/ 375256 w 491988"/>
                              <a:gd name="connsiteY3" fmla="*/ 617706 h 630460"/>
                              <a:gd name="connsiteX4" fmla="*/ 167703 w 491988"/>
                              <a:gd name="connsiteY4" fmla="*/ 466927 h 630460"/>
                              <a:gd name="connsiteX5" fmla="*/ 37574 w 491988"/>
                              <a:gd name="connsiteY5" fmla="*/ 233463 h 630460"/>
                              <a:gd name="connsiteX6" fmla="*/ 741 w 491988"/>
                              <a:gd name="connsiteY6" fmla="*/ 0 h 630460"/>
                              <a:gd name="connsiteX0" fmla="*/ 491988 w 491988"/>
                              <a:gd name="connsiteY0" fmla="*/ 452336 h 637476"/>
                              <a:gd name="connsiteX1" fmla="*/ 433622 w 491988"/>
                              <a:gd name="connsiteY1" fmla="*/ 617706 h 637476"/>
                              <a:gd name="connsiteX2" fmla="*/ 375256 w 491988"/>
                              <a:gd name="connsiteY2" fmla="*/ 617706 h 637476"/>
                              <a:gd name="connsiteX3" fmla="*/ 167703 w 491988"/>
                              <a:gd name="connsiteY3" fmla="*/ 466927 h 637476"/>
                              <a:gd name="connsiteX4" fmla="*/ 37574 w 491988"/>
                              <a:gd name="connsiteY4" fmla="*/ 233463 h 637476"/>
                              <a:gd name="connsiteX5" fmla="*/ 741 w 491988"/>
                              <a:gd name="connsiteY5" fmla="*/ 0 h 637476"/>
                              <a:gd name="connsiteX0" fmla="*/ 491988 w 491988"/>
                              <a:gd name="connsiteY0" fmla="*/ 452336 h 630336"/>
                              <a:gd name="connsiteX1" fmla="*/ 442554 w 491988"/>
                              <a:gd name="connsiteY1" fmla="*/ 603115 h 630336"/>
                              <a:gd name="connsiteX2" fmla="*/ 375256 w 491988"/>
                              <a:gd name="connsiteY2" fmla="*/ 617706 h 630336"/>
                              <a:gd name="connsiteX3" fmla="*/ 167703 w 491988"/>
                              <a:gd name="connsiteY3" fmla="*/ 466927 h 630336"/>
                              <a:gd name="connsiteX4" fmla="*/ 37574 w 491988"/>
                              <a:gd name="connsiteY4" fmla="*/ 233463 h 630336"/>
                              <a:gd name="connsiteX5" fmla="*/ 741 w 491988"/>
                              <a:gd name="connsiteY5" fmla="*/ 0 h 63033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491988" h="630336">
                                <a:moveTo>
                                  <a:pt x="491988" y="452336"/>
                                </a:moveTo>
                                <a:cubicBezTo>
                                  <a:pt x="479828" y="486788"/>
                                  <a:pt x="462009" y="575553"/>
                                  <a:pt x="442554" y="603115"/>
                                </a:cubicBezTo>
                                <a:cubicBezTo>
                                  <a:pt x="423099" y="630677"/>
                                  <a:pt x="421065" y="640404"/>
                                  <a:pt x="375256" y="617706"/>
                                </a:cubicBezTo>
                                <a:cubicBezTo>
                                  <a:pt x="329448" y="595008"/>
                                  <a:pt x="223983" y="530967"/>
                                  <a:pt x="167703" y="466927"/>
                                </a:cubicBezTo>
                                <a:cubicBezTo>
                                  <a:pt x="111423" y="402887"/>
                                  <a:pt x="68378" y="307231"/>
                                  <a:pt x="37574" y="233463"/>
                                </a:cubicBezTo>
                                <a:cubicBezTo>
                                  <a:pt x="6770" y="159695"/>
                                  <a:pt x="-2944" y="84712"/>
                                  <a:pt x="741" y="0"/>
                                </a:cubicBezTo>
                              </a:path>
                            </a:pathLst>
                          </a:custGeom>
                          <a:noFill/>
                          <a:ln w="19050" cap="flat" cmpd="sng" algn="ctr">
                            <a:solidFill>
                              <a:srgbClr val="FFFFFF">
                                <a:lumMod val="65000"/>
                                <a:lumOff val="35000"/>
                              </a:srgbClr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126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799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Pfizer Diatype" panose="020B0504040202060203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5" name="Group 144">
                          <a:extLst>
                            <a:ext uri="{FF2B5EF4-FFF2-40B4-BE49-F238E27FC236}">
                              <a16:creationId xmlns:a16="http://schemas.microsoft.com/office/drawing/2014/main" id="{FA6B3F8B-DCA3-728B-67E1-EC562DDD562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45817" y="4839510"/>
                          <a:ext cx="689859" cy="624475"/>
                          <a:chOff x="2422992" y="4839510"/>
                          <a:chExt cx="689859" cy="624475"/>
                        </a:xfrm>
                      </p:grpSpPr>
                      <p:grpSp>
                        <p:nvGrpSpPr>
                          <p:cNvPr id="154" name="Group 153">
                            <a:extLst>
                              <a:ext uri="{FF2B5EF4-FFF2-40B4-BE49-F238E27FC236}">
                                <a16:creationId xmlns:a16="http://schemas.microsoft.com/office/drawing/2014/main" id="{1F327759-5171-D6AD-49EA-32BDD3483DB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22992" y="4841133"/>
                            <a:ext cx="501793" cy="578795"/>
                            <a:chOff x="848433" y="4751962"/>
                            <a:chExt cx="338342" cy="578795"/>
                          </a:xfrm>
                        </p:grpSpPr>
                        <p:sp>
                          <p:nvSpPr>
                            <p:cNvPr id="156" name="Cylinder 155">
                              <a:extLst>
                                <a:ext uri="{FF2B5EF4-FFF2-40B4-BE49-F238E27FC236}">
                                  <a16:creationId xmlns:a16="http://schemas.microsoft.com/office/drawing/2014/main" id="{4CB67A2F-67A8-1FDF-8996-E619C905D795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gray">
                            <a:xfrm rot="3600000">
                              <a:off x="729575" y="4873558"/>
                              <a:ext cx="578795" cy="335604"/>
                            </a:xfrm>
                            <a:prstGeom prst="can">
                              <a:avLst>
                                <a:gd name="adj" fmla="val 37780"/>
                              </a:avLst>
                            </a:prstGeom>
                            <a:gradFill>
                              <a:gsLst>
                                <a:gs pos="0">
                                  <a:srgbClr val="0095FF"/>
                                </a:gs>
                                <a:gs pos="89000">
                                  <a:srgbClr val="0095FF">
                                    <a:lumMod val="75000"/>
                                  </a:srgbClr>
                                </a:gs>
                              </a:gsLst>
                              <a:lin ang="2700000" scaled="1"/>
                            </a:gradFill>
                            <a:ln w="28575" cap="flat" cmpd="sng" algn="ctr">
                              <a:noFill/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05" tIns="45703" rIns="91405" bIns="45703" numCol="1" rtlCol="0" anchor="ctr" anchorCtr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126" eaLnBrk="1" fontAlgn="base" latinLnBrk="0" hangingPunct="1">
                                <a:lnSpc>
                                  <a:spcPct val="9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0000C8"/>
                                </a:buClr>
                                <a:buSzPct val="90000"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799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2005E"/>
                                </a:solidFill>
                                <a:effectLst/>
                                <a:uLnTx/>
                                <a:uFillTx/>
                                <a:latin typeface="Pfizer Diatype" panose="020B0504040202060203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7" name="Freeform: Shape 156">
                              <a:extLst>
                                <a:ext uri="{FF2B5EF4-FFF2-40B4-BE49-F238E27FC236}">
                                  <a16:creationId xmlns:a16="http://schemas.microsoft.com/office/drawing/2014/main" id="{643DFCA0-BE70-20EA-2277-D126C6A4C032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gray">
                            <a:xfrm rot="841220">
                              <a:off x="848433" y="4858965"/>
                              <a:ext cx="233464" cy="462063"/>
                            </a:xfrm>
                            <a:custGeom>
                              <a:avLst/>
                              <a:gdLst>
                                <a:gd name="connsiteX0" fmla="*/ 0 w 233464"/>
                                <a:gd name="connsiteY0" fmla="*/ 0 h 530157"/>
                                <a:gd name="connsiteX1" fmla="*/ 24319 w 233464"/>
                                <a:gd name="connsiteY1" fmla="*/ 155642 h 530157"/>
                                <a:gd name="connsiteX2" fmla="*/ 141051 w 233464"/>
                                <a:gd name="connsiteY2" fmla="*/ 423153 h 530157"/>
                                <a:gd name="connsiteX3" fmla="*/ 233464 w 233464"/>
                                <a:gd name="connsiteY3" fmla="*/ 530157 h 53015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233464" h="530157">
                                  <a:moveTo>
                                    <a:pt x="0" y="0"/>
                                  </a:moveTo>
                                  <a:cubicBezTo>
                                    <a:pt x="405" y="42558"/>
                                    <a:pt x="811" y="85117"/>
                                    <a:pt x="24319" y="155642"/>
                                  </a:cubicBezTo>
                                  <a:cubicBezTo>
                                    <a:pt x="47827" y="226167"/>
                                    <a:pt x="106194" y="360734"/>
                                    <a:pt x="141051" y="423153"/>
                                  </a:cubicBezTo>
                                  <a:cubicBezTo>
                                    <a:pt x="175908" y="485572"/>
                                    <a:pt x="204686" y="507864"/>
                                    <a:pt x="233464" y="530157"/>
                                  </a:cubicBezTo>
                                </a:path>
                              </a:pathLst>
                            </a:custGeom>
                            <a:noFill/>
                            <a:ln w="19050" cap="rnd" cmpd="sng" algn="ctr">
                              <a:solidFill>
                                <a:srgbClr val="FFFFFF">
                                  <a:lumMod val="65000"/>
                                  <a:lumOff val="35000"/>
                                </a:srgbClr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126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799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Pfizer Diatype" panose="020B0504040202060203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55" name="Freeform: Shape 154">
                            <a:extLst>
                              <a:ext uri="{FF2B5EF4-FFF2-40B4-BE49-F238E27FC236}">
                                <a16:creationId xmlns:a16="http://schemas.microsoft.com/office/drawing/2014/main" id="{655F7402-4287-CF8E-59C2-5B7B44532821}"/>
                              </a:ext>
                            </a:extLst>
                          </p:cNvPr>
                          <p:cNvSpPr/>
                          <p:nvPr/>
                        </p:nvSpPr>
                        <p:spPr bwMode="gray">
                          <a:xfrm>
                            <a:off x="2577023" y="4839510"/>
                            <a:ext cx="535828" cy="624475"/>
                          </a:xfrm>
                          <a:custGeom>
                            <a:avLst/>
                            <a:gdLst>
                              <a:gd name="connsiteX0" fmla="*/ 491247 w 491247"/>
                              <a:gd name="connsiteY0" fmla="*/ 452336 h 632241"/>
                              <a:gd name="connsiteX1" fmla="*/ 462064 w 491247"/>
                              <a:gd name="connsiteY1" fmla="*/ 578795 h 632241"/>
                              <a:gd name="connsiteX2" fmla="*/ 432881 w 491247"/>
                              <a:gd name="connsiteY2" fmla="*/ 617706 h 632241"/>
                              <a:gd name="connsiteX3" fmla="*/ 374515 w 491247"/>
                              <a:gd name="connsiteY3" fmla="*/ 617706 h 632241"/>
                              <a:gd name="connsiteX4" fmla="*/ 184826 w 491247"/>
                              <a:gd name="connsiteY4" fmla="*/ 442608 h 632241"/>
                              <a:gd name="connsiteX5" fmla="*/ 68094 w 491247"/>
                              <a:gd name="connsiteY5" fmla="*/ 214008 h 632241"/>
                              <a:gd name="connsiteX6" fmla="*/ 0 w 491247"/>
                              <a:gd name="connsiteY6" fmla="*/ 0 h 632241"/>
                              <a:gd name="connsiteX0" fmla="*/ 491247 w 491247"/>
                              <a:gd name="connsiteY0" fmla="*/ 452336 h 630460"/>
                              <a:gd name="connsiteX1" fmla="*/ 462064 w 491247"/>
                              <a:gd name="connsiteY1" fmla="*/ 578795 h 630460"/>
                              <a:gd name="connsiteX2" fmla="*/ 432881 w 491247"/>
                              <a:gd name="connsiteY2" fmla="*/ 617706 h 630460"/>
                              <a:gd name="connsiteX3" fmla="*/ 374515 w 491247"/>
                              <a:gd name="connsiteY3" fmla="*/ 617706 h 630460"/>
                              <a:gd name="connsiteX4" fmla="*/ 166962 w 491247"/>
                              <a:gd name="connsiteY4" fmla="*/ 466927 h 630460"/>
                              <a:gd name="connsiteX5" fmla="*/ 68094 w 491247"/>
                              <a:gd name="connsiteY5" fmla="*/ 214008 h 630460"/>
                              <a:gd name="connsiteX6" fmla="*/ 0 w 491247"/>
                              <a:gd name="connsiteY6" fmla="*/ 0 h 630460"/>
                              <a:gd name="connsiteX0" fmla="*/ 491247 w 491247"/>
                              <a:gd name="connsiteY0" fmla="*/ 452336 h 630460"/>
                              <a:gd name="connsiteX1" fmla="*/ 462064 w 491247"/>
                              <a:gd name="connsiteY1" fmla="*/ 578795 h 630460"/>
                              <a:gd name="connsiteX2" fmla="*/ 432881 w 491247"/>
                              <a:gd name="connsiteY2" fmla="*/ 617706 h 630460"/>
                              <a:gd name="connsiteX3" fmla="*/ 374515 w 491247"/>
                              <a:gd name="connsiteY3" fmla="*/ 617706 h 630460"/>
                              <a:gd name="connsiteX4" fmla="*/ 166962 w 491247"/>
                              <a:gd name="connsiteY4" fmla="*/ 466927 h 630460"/>
                              <a:gd name="connsiteX5" fmla="*/ 36833 w 491247"/>
                              <a:gd name="connsiteY5" fmla="*/ 233463 h 630460"/>
                              <a:gd name="connsiteX6" fmla="*/ 0 w 491247"/>
                              <a:gd name="connsiteY6" fmla="*/ 0 h 630460"/>
                              <a:gd name="connsiteX0" fmla="*/ 491988 w 491988"/>
                              <a:gd name="connsiteY0" fmla="*/ 452336 h 630460"/>
                              <a:gd name="connsiteX1" fmla="*/ 462805 w 491988"/>
                              <a:gd name="connsiteY1" fmla="*/ 578795 h 630460"/>
                              <a:gd name="connsiteX2" fmla="*/ 433622 w 491988"/>
                              <a:gd name="connsiteY2" fmla="*/ 617706 h 630460"/>
                              <a:gd name="connsiteX3" fmla="*/ 375256 w 491988"/>
                              <a:gd name="connsiteY3" fmla="*/ 617706 h 630460"/>
                              <a:gd name="connsiteX4" fmla="*/ 167703 w 491988"/>
                              <a:gd name="connsiteY4" fmla="*/ 466927 h 630460"/>
                              <a:gd name="connsiteX5" fmla="*/ 37574 w 491988"/>
                              <a:gd name="connsiteY5" fmla="*/ 233463 h 630460"/>
                              <a:gd name="connsiteX6" fmla="*/ 741 w 491988"/>
                              <a:gd name="connsiteY6" fmla="*/ 0 h 630460"/>
                              <a:gd name="connsiteX0" fmla="*/ 491988 w 491988"/>
                              <a:gd name="connsiteY0" fmla="*/ 452336 h 637476"/>
                              <a:gd name="connsiteX1" fmla="*/ 433622 w 491988"/>
                              <a:gd name="connsiteY1" fmla="*/ 617706 h 637476"/>
                              <a:gd name="connsiteX2" fmla="*/ 375256 w 491988"/>
                              <a:gd name="connsiteY2" fmla="*/ 617706 h 637476"/>
                              <a:gd name="connsiteX3" fmla="*/ 167703 w 491988"/>
                              <a:gd name="connsiteY3" fmla="*/ 466927 h 637476"/>
                              <a:gd name="connsiteX4" fmla="*/ 37574 w 491988"/>
                              <a:gd name="connsiteY4" fmla="*/ 233463 h 637476"/>
                              <a:gd name="connsiteX5" fmla="*/ 741 w 491988"/>
                              <a:gd name="connsiteY5" fmla="*/ 0 h 637476"/>
                              <a:gd name="connsiteX0" fmla="*/ 491988 w 491988"/>
                              <a:gd name="connsiteY0" fmla="*/ 452336 h 624475"/>
                              <a:gd name="connsiteX1" fmla="*/ 451485 w 491988"/>
                              <a:gd name="connsiteY1" fmla="*/ 583659 h 624475"/>
                              <a:gd name="connsiteX2" fmla="*/ 375256 w 491988"/>
                              <a:gd name="connsiteY2" fmla="*/ 617706 h 624475"/>
                              <a:gd name="connsiteX3" fmla="*/ 167703 w 491988"/>
                              <a:gd name="connsiteY3" fmla="*/ 466927 h 624475"/>
                              <a:gd name="connsiteX4" fmla="*/ 37574 w 491988"/>
                              <a:gd name="connsiteY4" fmla="*/ 233463 h 624475"/>
                              <a:gd name="connsiteX5" fmla="*/ 741 w 491988"/>
                              <a:gd name="connsiteY5" fmla="*/ 0 h 62447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491988" h="624475">
                                <a:moveTo>
                                  <a:pt x="491988" y="452336"/>
                                </a:moveTo>
                                <a:cubicBezTo>
                                  <a:pt x="479828" y="486788"/>
                                  <a:pt x="470940" y="556097"/>
                                  <a:pt x="451485" y="583659"/>
                                </a:cubicBezTo>
                                <a:cubicBezTo>
                                  <a:pt x="432030" y="611221"/>
                                  <a:pt x="422553" y="637161"/>
                                  <a:pt x="375256" y="617706"/>
                                </a:cubicBezTo>
                                <a:cubicBezTo>
                                  <a:pt x="327959" y="598251"/>
                                  <a:pt x="223983" y="530967"/>
                                  <a:pt x="167703" y="466927"/>
                                </a:cubicBezTo>
                                <a:cubicBezTo>
                                  <a:pt x="111423" y="402887"/>
                                  <a:pt x="68378" y="307231"/>
                                  <a:pt x="37574" y="233463"/>
                                </a:cubicBezTo>
                                <a:cubicBezTo>
                                  <a:pt x="6770" y="159695"/>
                                  <a:pt x="-2944" y="84712"/>
                                  <a:pt x="741" y="0"/>
                                </a:cubicBezTo>
                              </a:path>
                            </a:pathLst>
                          </a:custGeom>
                          <a:noFill/>
                          <a:ln w="19050" cap="flat" cmpd="sng" algn="ctr">
                            <a:solidFill>
                              <a:srgbClr val="FFFFFF">
                                <a:lumMod val="65000"/>
                                <a:lumOff val="35000"/>
                              </a:srgbClr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126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799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Pfizer Diatype" panose="020B0504040202060203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6" name="Group 145">
                          <a:extLst>
                            <a:ext uri="{FF2B5EF4-FFF2-40B4-BE49-F238E27FC236}">
                              <a16:creationId xmlns:a16="http://schemas.microsoft.com/office/drawing/2014/main" id="{9B7D148F-0633-A1CE-1229-2B1422135FC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422992" y="4839511"/>
                          <a:ext cx="689859" cy="628522"/>
                          <a:chOff x="2422992" y="4839511"/>
                          <a:chExt cx="689859" cy="628522"/>
                        </a:xfrm>
                      </p:grpSpPr>
                      <p:grpSp>
                        <p:nvGrpSpPr>
                          <p:cNvPr id="150" name="Group 149">
                            <a:extLst>
                              <a:ext uri="{FF2B5EF4-FFF2-40B4-BE49-F238E27FC236}">
                                <a16:creationId xmlns:a16="http://schemas.microsoft.com/office/drawing/2014/main" id="{6223360F-CB96-3B89-825B-23FACBDEC77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22992" y="4841133"/>
                            <a:ext cx="501793" cy="578795"/>
                            <a:chOff x="848433" y="4751962"/>
                            <a:chExt cx="338342" cy="578795"/>
                          </a:xfrm>
                        </p:grpSpPr>
                        <p:sp>
                          <p:nvSpPr>
                            <p:cNvPr id="152" name="Cylinder 151">
                              <a:extLst>
                                <a:ext uri="{FF2B5EF4-FFF2-40B4-BE49-F238E27FC236}">
                                  <a16:creationId xmlns:a16="http://schemas.microsoft.com/office/drawing/2014/main" id="{9BB256BE-2A83-67D2-192E-D12ED0D8DE67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gray">
                            <a:xfrm rot="3600000">
                              <a:off x="729575" y="4873558"/>
                              <a:ext cx="578795" cy="335604"/>
                            </a:xfrm>
                            <a:prstGeom prst="can">
                              <a:avLst>
                                <a:gd name="adj" fmla="val 37780"/>
                              </a:avLst>
                            </a:prstGeom>
                            <a:gradFill>
                              <a:gsLst>
                                <a:gs pos="0">
                                  <a:srgbClr val="0095FF"/>
                                </a:gs>
                                <a:gs pos="89000">
                                  <a:srgbClr val="0095FF">
                                    <a:lumMod val="75000"/>
                                  </a:srgbClr>
                                </a:gs>
                              </a:gsLst>
                              <a:lin ang="2700000" scaled="1"/>
                            </a:gradFill>
                            <a:ln w="28575" cap="flat" cmpd="sng" algn="ctr">
                              <a:noFill/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05" tIns="45703" rIns="91405" bIns="45703" numCol="1" rtlCol="0" anchor="ctr" anchorCtr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126" eaLnBrk="1" fontAlgn="base" latinLnBrk="0" hangingPunct="1">
                                <a:lnSpc>
                                  <a:spcPct val="9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0000C8"/>
                                </a:buClr>
                                <a:buSzPct val="90000"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799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2005E"/>
                                </a:solidFill>
                                <a:effectLst/>
                                <a:uLnTx/>
                                <a:uFillTx/>
                                <a:latin typeface="Pfizer Diatype" panose="020B0504040202060203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3" name="Freeform: Shape 152">
                              <a:extLst>
                                <a:ext uri="{FF2B5EF4-FFF2-40B4-BE49-F238E27FC236}">
                                  <a16:creationId xmlns:a16="http://schemas.microsoft.com/office/drawing/2014/main" id="{7416B443-6402-699F-9918-A24042098671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gray">
                            <a:xfrm rot="841220">
                              <a:off x="848433" y="4858965"/>
                              <a:ext cx="233464" cy="462063"/>
                            </a:xfrm>
                            <a:custGeom>
                              <a:avLst/>
                              <a:gdLst>
                                <a:gd name="connsiteX0" fmla="*/ 0 w 233464"/>
                                <a:gd name="connsiteY0" fmla="*/ 0 h 530157"/>
                                <a:gd name="connsiteX1" fmla="*/ 24319 w 233464"/>
                                <a:gd name="connsiteY1" fmla="*/ 155642 h 530157"/>
                                <a:gd name="connsiteX2" fmla="*/ 141051 w 233464"/>
                                <a:gd name="connsiteY2" fmla="*/ 423153 h 530157"/>
                                <a:gd name="connsiteX3" fmla="*/ 233464 w 233464"/>
                                <a:gd name="connsiteY3" fmla="*/ 530157 h 53015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233464" h="530157">
                                  <a:moveTo>
                                    <a:pt x="0" y="0"/>
                                  </a:moveTo>
                                  <a:cubicBezTo>
                                    <a:pt x="405" y="42558"/>
                                    <a:pt x="811" y="85117"/>
                                    <a:pt x="24319" y="155642"/>
                                  </a:cubicBezTo>
                                  <a:cubicBezTo>
                                    <a:pt x="47827" y="226167"/>
                                    <a:pt x="106194" y="360734"/>
                                    <a:pt x="141051" y="423153"/>
                                  </a:cubicBezTo>
                                  <a:cubicBezTo>
                                    <a:pt x="175908" y="485572"/>
                                    <a:pt x="204686" y="507864"/>
                                    <a:pt x="233464" y="530157"/>
                                  </a:cubicBezTo>
                                </a:path>
                              </a:pathLst>
                            </a:custGeom>
                            <a:noFill/>
                            <a:ln w="19050" cap="rnd" cmpd="sng" algn="ctr">
                              <a:solidFill>
                                <a:srgbClr val="FFFFFF">
                                  <a:lumMod val="65000"/>
                                  <a:lumOff val="35000"/>
                                </a:srgbClr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126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799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Pfizer Diatype" panose="020B0504040202060203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51" name="Freeform: Shape 150">
                            <a:extLst>
                              <a:ext uri="{FF2B5EF4-FFF2-40B4-BE49-F238E27FC236}">
                                <a16:creationId xmlns:a16="http://schemas.microsoft.com/office/drawing/2014/main" id="{2A8BF05F-FC93-8018-6D0E-CE6B1AD8FCFC}"/>
                              </a:ext>
                            </a:extLst>
                          </p:cNvPr>
                          <p:cNvSpPr/>
                          <p:nvPr/>
                        </p:nvSpPr>
                        <p:spPr bwMode="gray">
                          <a:xfrm>
                            <a:off x="2577023" y="4839511"/>
                            <a:ext cx="535828" cy="628522"/>
                          </a:xfrm>
                          <a:custGeom>
                            <a:avLst/>
                            <a:gdLst>
                              <a:gd name="connsiteX0" fmla="*/ 491247 w 491247"/>
                              <a:gd name="connsiteY0" fmla="*/ 452336 h 632241"/>
                              <a:gd name="connsiteX1" fmla="*/ 462064 w 491247"/>
                              <a:gd name="connsiteY1" fmla="*/ 578795 h 632241"/>
                              <a:gd name="connsiteX2" fmla="*/ 432881 w 491247"/>
                              <a:gd name="connsiteY2" fmla="*/ 617706 h 632241"/>
                              <a:gd name="connsiteX3" fmla="*/ 374515 w 491247"/>
                              <a:gd name="connsiteY3" fmla="*/ 617706 h 632241"/>
                              <a:gd name="connsiteX4" fmla="*/ 184826 w 491247"/>
                              <a:gd name="connsiteY4" fmla="*/ 442608 h 632241"/>
                              <a:gd name="connsiteX5" fmla="*/ 68094 w 491247"/>
                              <a:gd name="connsiteY5" fmla="*/ 214008 h 632241"/>
                              <a:gd name="connsiteX6" fmla="*/ 0 w 491247"/>
                              <a:gd name="connsiteY6" fmla="*/ 0 h 632241"/>
                              <a:gd name="connsiteX0" fmla="*/ 491247 w 491247"/>
                              <a:gd name="connsiteY0" fmla="*/ 452336 h 630460"/>
                              <a:gd name="connsiteX1" fmla="*/ 462064 w 491247"/>
                              <a:gd name="connsiteY1" fmla="*/ 578795 h 630460"/>
                              <a:gd name="connsiteX2" fmla="*/ 432881 w 491247"/>
                              <a:gd name="connsiteY2" fmla="*/ 617706 h 630460"/>
                              <a:gd name="connsiteX3" fmla="*/ 374515 w 491247"/>
                              <a:gd name="connsiteY3" fmla="*/ 617706 h 630460"/>
                              <a:gd name="connsiteX4" fmla="*/ 166962 w 491247"/>
                              <a:gd name="connsiteY4" fmla="*/ 466927 h 630460"/>
                              <a:gd name="connsiteX5" fmla="*/ 68094 w 491247"/>
                              <a:gd name="connsiteY5" fmla="*/ 214008 h 630460"/>
                              <a:gd name="connsiteX6" fmla="*/ 0 w 491247"/>
                              <a:gd name="connsiteY6" fmla="*/ 0 h 630460"/>
                              <a:gd name="connsiteX0" fmla="*/ 491247 w 491247"/>
                              <a:gd name="connsiteY0" fmla="*/ 452336 h 630460"/>
                              <a:gd name="connsiteX1" fmla="*/ 462064 w 491247"/>
                              <a:gd name="connsiteY1" fmla="*/ 578795 h 630460"/>
                              <a:gd name="connsiteX2" fmla="*/ 432881 w 491247"/>
                              <a:gd name="connsiteY2" fmla="*/ 617706 h 630460"/>
                              <a:gd name="connsiteX3" fmla="*/ 374515 w 491247"/>
                              <a:gd name="connsiteY3" fmla="*/ 617706 h 630460"/>
                              <a:gd name="connsiteX4" fmla="*/ 166962 w 491247"/>
                              <a:gd name="connsiteY4" fmla="*/ 466927 h 630460"/>
                              <a:gd name="connsiteX5" fmla="*/ 36833 w 491247"/>
                              <a:gd name="connsiteY5" fmla="*/ 233463 h 630460"/>
                              <a:gd name="connsiteX6" fmla="*/ 0 w 491247"/>
                              <a:gd name="connsiteY6" fmla="*/ 0 h 630460"/>
                              <a:gd name="connsiteX0" fmla="*/ 491988 w 491988"/>
                              <a:gd name="connsiteY0" fmla="*/ 452336 h 630460"/>
                              <a:gd name="connsiteX1" fmla="*/ 462805 w 491988"/>
                              <a:gd name="connsiteY1" fmla="*/ 578795 h 630460"/>
                              <a:gd name="connsiteX2" fmla="*/ 433622 w 491988"/>
                              <a:gd name="connsiteY2" fmla="*/ 617706 h 630460"/>
                              <a:gd name="connsiteX3" fmla="*/ 375256 w 491988"/>
                              <a:gd name="connsiteY3" fmla="*/ 617706 h 630460"/>
                              <a:gd name="connsiteX4" fmla="*/ 167703 w 491988"/>
                              <a:gd name="connsiteY4" fmla="*/ 466927 h 630460"/>
                              <a:gd name="connsiteX5" fmla="*/ 37574 w 491988"/>
                              <a:gd name="connsiteY5" fmla="*/ 233463 h 630460"/>
                              <a:gd name="connsiteX6" fmla="*/ 741 w 491988"/>
                              <a:gd name="connsiteY6" fmla="*/ 0 h 630460"/>
                              <a:gd name="connsiteX0" fmla="*/ 491988 w 491988"/>
                              <a:gd name="connsiteY0" fmla="*/ 452336 h 637476"/>
                              <a:gd name="connsiteX1" fmla="*/ 433622 w 491988"/>
                              <a:gd name="connsiteY1" fmla="*/ 617706 h 637476"/>
                              <a:gd name="connsiteX2" fmla="*/ 375256 w 491988"/>
                              <a:gd name="connsiteY2" fmla="*/ 617706 h 637476"/>
                              <a:gd name="connsiteX3" fmla="*/ 167703 w 491988"/>
                              <a:gd name="connsiteY3" fmla="*/ 466927 h 637476"/>
                              <a:gd name="connsiteX4" fmla="*/ 37574 w 491988"/>
                              <a:gd name="connsiteY4" fmla="*/ 233463 h 637476"/>
                              <a:gd name="connsiteX5" fmla="*/ 741 w 491988"/>
                              <a:gd name="connsiteY5" fmla="*/ 0 h 637476"/>
                              <a:gd name="connsiteX0" fmla="*/ 491988 w 491988"/>
                              <a:gd name="connsiteY0" fmla="*/ 452336 h 628522"/>
                              <a:gd name="connsiteX1" fmla="*/ 442554 w 491988"/>
                              <a:gd name="connsiteY1" fmla="*/ 598251 h 628522"/>
                              <a:gd name="connsiteX2" fmla="*/ 375256 w 491988"/>
                              <a:gd name="connsiteY2" fmla="*/ 617706 h 628522"/>
                              <a:gd name="connsiteX3" fmla="*/ 167703 w 491988"/>
                              <a:gd name="connsiteY3" fmla="*/ 466927 h 628522"/>
                              <a:gd name="connsiteX4" fmla="*/ 37574 w 491988"/>
                              <a:gd name="connsiteY4" fmla="*/ 233463 h 628522"/>
                              <a:gd name="connsiteX5" fmla="*/ 741 w 491988"/>
                              <a:gd name="connsiteY5" fmla="*/ 0 h 62852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491988" h="628522">
                                <a:moveTo>
                                  <a:pt x="491988" y="452336"/>
                                </a:moveTo>
                                <a:cubicBezTo>
                                  <a:pt x="479828" y="486788"/>
                                  <a:pt x="462009" y="570689"/>
                                  <a:pt x="442554" y="598251"/>
                                </a:cubicBezTo>
                                <a:cubicBezTo>
                                  <a:pt x="423099" y="625813"/>
                                  <a:pt x="421064" y="639593"/>
                                  <a:pt x="375256" y="617706"/>
                                </a:cubicBezTo>
                                <a:cubicBezTo>
                                  <a:pt x="329448" y="595819"/>
                                  <a:pt x="223983" y="530967"/>
                                  <a:pt x="167703" y="466927"/>
                                </a:cubicBezTo>
                                <a:cubicBezTo>
                                  <a:pt x="111423" y="402887"/>
                                  <a:pt x="68378" y="307231"/>
                                  <a:pt x="37574" y="233463"/>
                                </a:cubicBezTo>
                                <a:cubicBezTo>
                                  <a:pt x="6770" y="159695"/>
                                  <a:pt x="-2944" y="84712"/>
                                  <a:pt x="741" y="0"/>
                                </a:cubicBezTo>
                              </a:path>
                            </a:pathLst>
                          </a:custGeom>
                          <a:noFill/>
                          <a:ln w="19050" cap="flat" cmpd="sng" algn="ctr">
                            <a:solidFill>
                              <a:srgbClr val="FFFFFF">
                                <a:lumMod val="65000"/>
                                <a:lumOff val="35000"/>
                              </a:srgbClr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126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799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Pfizer Diatype" panose="020B0504040202060203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7" name="Group 146">
                          <a:extLst>
                            <a:ext uri="{FF2B5EF4-FFF2-40B4-BE49-F238E27FC236}">
                              <a16:creationId xmlns:a16="http://schemas.microsoft.com/office/drawing/2014/main" id="{DA45A5F8-56AF-F33D-B3F4-DA484D572F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966119" y="4839511"/>
                          <a:ext cx="501793" cy="578795"/>
                          <a:chOff x="848433" y="4751962"/>
                          <a:chExt cx="338342" cy="578795"/>
                        </a:xfrm>
                      </p:grpSpPr>
                      <p:sp>
                        <p:nvSpPr>
                          <p:cNvPr id="148" name="Cylinder 147">
                            <a:extLst>
                              <a:ext uri="{FF2B5EF4-FFF2-40B4-BE49-F238E27FC236}">
                                <a16:creationId xmlns:a16="http://schemas.microsoft.com/office/drawing/2014/main" id="{4FB33EE6-7C1F-D077-58BA-D34859C0CC15}"/>
                              </a:ext>
                            </a:extLst>
                          </p:cNvPr>
                          <p:cNvSpPr/>
                          <p:nvPr/>
                        </p:nvSpPr>
                        <p:spPr bwMode="gray">
                          <a:xfrm rot="3600000">
                            <a:off x="729575" y="4873558"/>
                            <a:ext cx="578795" cy="335604"/>
                          </a:xfrm>
                          <a:prstGeom prst="can">
                            <a:avLst>
                              <a:gd name="adj" fmla="val 37780"/>
                            </a:avLst>
                          </a:prstGeom>
                          <a:gradFill>
                            <a:gsLst>
                              <a:gs pos="0">
                                <a:srgbClr val="0095FF"/>
                              </a:gs>
                              <a:gs pos="89000">
                                <a:srgbClr val="0095FF">
                                  <a:lumMod val="75000"/>
                                </a:srgbClr>
                              </a:gs>
                            </a:gsLst>
                            <a:lin ang="2700000" scaled="1"/>
                          </a:gradFill>
                          <a:ln w="28575" cap="flat" cmpd="sng" algn="ctr">
                            <a:noFill/>
                            <a:prstDash val="solid"/>
                            <a:miter lim="800000"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05" tIns="45703" rIns="91405" bIns="45703" numCol="1" rtlCol="0" anchor="ctr" anchorCtr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126" eaLnBrk="1" fontAlgn="base" latinLnBrk="0" hangingPunct="1">
                              <a:lnSpc>
                                <a:spcPct val="90000"/>
                              </a:lnSpc>
                              <a:spcBef>
                                <a:spcPts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C8"/>
                              </a:buClr>
                              <a:buSzPct val="90000"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799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2005E"/>
                              </a:solidFill>
                              <a:effectLst/>
                              <a:uLnTx/>
                              <a:uFillTx/>
                              <a:latin typeface="Pfizer Diatype" panose="020B0504040202060203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9" name="Freeform: Shape 148">
                            <a:extLst>
                              <a:ext uri="{FF2B5EF4-FFF2-40B4-BE49-F238E27FC236}">
                                <a16:creationId xmlns:a16="http://schemas.microsoft.com/office/drawing/2014/main" id="{8CD31387-E897-CC44-0968-7B6FB17D67B3}"/>
                              </a:ext>
                            </a:extLst>
                          </p:cNvPr>
                          <p:cNvSpPr/>
                          <p:nvPr/>
                        </p:nvSpPr>
                        <p:spPr bwMode="gray">
                          <a:xfrm rot="841220">
                            <a:off x="848433" y="4858965"/>
                            <a:ext cx="233464" cy="462063"/>
                          </a:xfrm>
                          <a:custGeom>
                            <a:avLst/>
                            <a:gdLst>
                              <a:gd name="connsiteX0" fmla="*/ 0 w 233464"/>
                              <a:gd name="connsiteY0" fmla="*/ 0 h 530157"/>
                              <a:gd name="connsiteX1" fmla="*/ 24319 w 233464"/>
                              <a:gd name="connsiteY1" fmla="*/ 155642 h 530157"/>
                              <a:gd name="connsiteX2" fmla="*/ 141051 w 233464"/>
                              <a:gd name="connsiteY2" fmla="*/ 423153 h 530157"/>
                              <a:gd name="connsiteX3" fmla="*/ 233464 w 233464"/>
                              <a:gd name="connsiteY3" fmla="*/ 530157 h 53015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233464" h="530157">
                                <a:moveTo>
                                  <a:pt x="0" y="0"/>
                                </a:moveTo>
                                <a:cubicBezTo>
                                  <a:pt x="405" y="42558"/>
                                  <a:pt x="811" y="85117"/>
                                  <a:pt x="24319" y="155642"/>
                                </a:cubicBezTo>
                                <a:cubicBezTo>
                                  <a:pt x="47827" y="226167"/>
                                  <a:pt x="106194" y="360734"/>
                                  <a:pt x="141051" y="423153"/>
                                </a:cubicBezTo>
                                <a:cubicBezTo>
                                  <a:pt x="175908" y="485572"/>
                                  <a:pt x="204686" y="507864"/>
                                  <a:pt x="233464" y="530157"/>
                                </a:cubicBezTo>
                              </a:path>
                            </a:pathLst>
                          </a:custGeom>
                          <a:noFill/>
                          <a:ln w="19050" cap="rnd" cmpd="sng" algn="ctr">
                            <a:solidFill>
                              <a:srgbClr val="FFFFFF">
                                <a:lumMod val="65000"/>
                                <a:lumOff val="35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126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799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Pfizer Diatype" panose="020B0504040202060203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63D3320F-3BF2-0AFF-3E1A-EAAC085B1702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974389" y="5326192"/>
                      <a:ext cx="494488" cy="121081"/>
                    </a:xfrm>
                    <a:custGeom>
                      <a:avLst/>
                      <a:gdLst>
                        <a:gd name="connsiteX0" fmla="*/ 267511 w 267511"/>
                        <a:gd name="connsiteY0" fmla="*/ 0 h 121081"/>
                        <a:gd name="connsiteX1" fmla="*/ 170234 w 267511"/>
                        <a:gd name="connsiteY1" fmla="*/ 107004 h 121081"/>
                        <a:gd name="connsiteX2" fmla="*/ 0 w 267511"/>
                        <a:gd name="connsiteY2" fmla="*/ 116732 h 121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7511" h="121081">
                          <a:moveTo>
                            <a:pt x="267511" y="0"/>
                          </a:moveTo>
                          <a:cubicBezTo>
                            <a:pt x="241165" y="43774"/>
                            <a:pt x="214819" y="87549"/>
                            <a:pt x="170234" y="107004"/>
                          </a:cubicBezTo>
                          <a:cubicBezTo>
                            <a:pt x="125649" y="126459"/>
                            <a:pt x="62824" y="121595"/>
                            <a:pt x="0" y="116732"/>
                          </a:cubicBezTo>
                        </a:path>
                      </a:pathLst>
                    </a:custGeom>
                    <a:noFill/>
                    <a:ln w="19050" cap="rnd" cmpd="sng" algn="ctr">
                      <a:solidFill>
                        <a:srgbClr val="FFFFFF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126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9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fizer Diatype" panose="020B0504040202060203" pitchFamily="34" charset="0"/>
                      </a:endParaRPr>
                    </a:p>
                  </p:txBody>
                </p: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645A9510-CCF6-B869-32BF-3A1D3CAD7B14}"/>
                      </a:ext>
                    </a:extLst>
                  </p:cNvPr>
                  <p:cNvGrpSpPr/>
                  <p:nvPr/>
                </p:nvGrpSpPr>
                <p:grpSpPr>
                  <a:xfrm>
                    <a:off x="-1004932" y="4560651"/>
                    <a:ext cx="553319" cy="1137350"/>
                    <a:chOff x="-1004932" y="4560651"/>
                    <a:chExt cx="553319" cy="1137350"/>
                  </a:xfrm>
                </p:grpSpPr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1C1BF6DC-DD54-2D15-0DE4-711C74AF19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04932" y="4560651"/>
                      <a:ext cx="252338" cy="332403"/>
                      <a:chOff x="-1004932" y="4560651"/>
                      <a:chExt cx="252338" cy="332403"/>
                    </a:xfrm>
                  </p:grpSpPr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id="{509C8267-4B03-5FC0-B843-158E273AE8F5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078147" y="469875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39" name="Freeform: Shape 138">
                        <a:extLst>
                          <a:ext uri="{FF2B5EF4-FFF2-40B4-BE49-F238E27FC236}">
                            <a16:creationId xmlns:a16="http://schemas.microsoft.com/office/drawing/2014/main" id="{6D814BF7-E738-43A9-E1A7-181786B2E458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33744" y="4647012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E5425CAA-F557-78E9-6CDB-9645230DD53E}"/>
                        </a:ext>
                      </a:extLst>
                    </p:cNvPr>
                    <p:cNvGrpSpPr/>
                    <p:nvPr/>
                  </p:nvGrpSpPr>
                  <p:grpSpPr>
                    <a:xfrm rot="9900000">
                      <a:off x="-772512" y="5378604"/>
                      <a:ext cx="320899" cy="319397"/>
                      <a:chOff x="-1112405" y="4580107"/>
                      <a:chExt cx="320899" cy="319397"/>
                    </a:xfrm>
                  </p:grpSpPr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id="{22264254-1B3C-00EE-F00B-083D5C290BE0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185620" y="470520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id="{A0BAA274-CDDF-FD45-7922-1677A0869200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72656" y="4666468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97FC5CE-9E6B-E22D-87FC-3E5BBAC4CF99}"/>
                      </a:ext>
                    </a:extLst>
                  </p:cNvPr>
                  <p:cNvGrpSpPr/>
                  <p:nvPr/>
                </p:nvGrpSpPr>
                <p:grpSpPr>
                  <a:xfrm>
                    <a:off x="-429378" y="4562272"/>
                    <a:ext cx="553319" cy="1137350"/>
                    <a:chOff x="-1004932" y="4560651"/>
                    <a:chExt cx="553319" cy="1137350"/>
                  </a:xfrm>
                </p:grpSpPr>
                <p:grpSp>
                  <p:nvGrpSpPr>
                    <p:cNvPr id="128" name="Group 127">
                      <a:extLst>
                        <a:ext uri="{FF2B5EF4-FFF2-40B4-BE49-F238E27FC236}">
                          <a16:creationId xmlns:a16="http://schemas.microsoft.com/office/drawing/2014/main" id="{945E62F0-FC84-9D44-F985-7163092BB0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04932" y="4560651"/>
                      <a:ext cx="252338" cy="332403"/>
                      <a:chOff x="-1004932" y="4560651"/>
                      <a:chExt cx="252338" cy="332403"/>
                    </a:xfrm>
                  </p:grpSpPr>
                  <p:sp>
                    <p:nvSpPr>
                      <p:cNvPr id="132" name="Freeform: Shape 131">
                        <a:extLst>
                          <a:ext uri="{FF2B5EF4-FFF2-40B4-BE49-F238E27FC236}">
                            <a16:creationId xmlns:a16="http://schemas.microsoft.com/office/drawing/2014/main" id="{7B211632-6D78-1845-D701-BA6025EF9462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078147" y="469875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33" name="Freeform: Shape 132">
                        <a:extLst>
                          <a:ext uri="{FF2B5EF4-FFF2-40B4-BE49-F238E27FC236}">
                            <a16:creationId xmlns:a16="http://schemas.microsoft.com/office/drawing/2014/main" id="{0F08D419-593D-66A8-0626-BAA8B1E4BAB1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33744" y="4647012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21050495-F9AD-6DFA-AB00-BA2A5ABA540A}"/>
                        </a:ext>
                      </a:extLst>
                    </p:cNvPr>
                    <p:cNvGrpSpPr/>
                    <p:nvPr/>
                  </p:nvGrpSpPr>
                  <p:grpSpPr>
                    <a:xfrm rot="9900000">
                      <a:off x="-772512" y="5378604"/>
                      <a:ext cx="320899" cy="319397"/>
                      <a:chOff x="-1112405" y="4580107"/>
                      <a:chExt cx="320899" cy="319397"/>
                    </a:xfrm>
                  </p:grpSpPr>
                  <p:sp>
                    <p:nvSpPr>
                      <p:cNvPr id="130" name="Freeform: Shape 129">
                        <a:extLst>
                          <a:ext uri="{FF2B5EF4-FFF2-40B4-BE49-F238E27FC236}">
                            <a16:creationId xmlns:a16="http://schemas.microsoft.com/office/drawing/2014/main" id="{44F35186-B3E6-68BD-5096-FC6D941C581E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185620" y="470520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31" name="Freeform: Shape 130">
                        <a:extLst>
                          <a:ext uri="{FF2B5EF4-FFF2-40B4-BE49-F238E27FC236}">
                            <a16:creationId xmlns:a16="http://schemas.microsoft.com/office/drawing/2014/main" id="{1EDBD371-1BEB-F93F-A683-C563515DE8AF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72656" y="4666468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B8C3EB04-4FE6-1EAE-8B4D-7C172DB5AF08}"/>
                      </a:ext>
                    </a:extLst>
                  </p:cNvPr>
                  <p:cNvGrpSpPr/>
                  <p:nvPr/>
                </p:nvGrpSpPr>
                <p:grpSpPr>
                  <a:xfrm>
                    <a:off x="151040" y="4559030"/>
                    <a:ext cx="553319" cy="1137350"/>
                    <a:chOff x="-1004932" y="4560651"/>
                    <a:chExt cx="553319" cy="1137350"/>
                  </a:xfrm>
                </p:grpSpPr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B74B6081-BE89-34BC-0290-31A4A6BD9D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04932" y="4560651"/>
                      <a:ext cx="252338" cy="332403"/>
                      <a:chOff x="-1004932" y="4560651"/>
                      <a:chExt cx="252338" cy="332403"/>
                    </a:xfrm>
                  </p:grpSpPr>
                  <p:sp>
                    <p:nvSpPr>
                      <p:cNvPr id="126" name="Freeform: Shape 125">
                        <a:extLst>
                          <a:ext uri="{FF2B5EF4-FFF2-40B4-BE49-F238E27FC236}">
                            <a16:creationId xmlns:a16="http://schemas.microsoft.com/office/drawing/2014/main" id="{58FED503-247C-A9A2-3711-3960B936193F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078147" y="469875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27" name="Freeform: Shape 126">
                        <a:extLst>
                          <a:ext uri="{FF2B5EF4-FFF2-40B4-BE49-F238E27FC236}">
                            <a16:creationId xmlns:a16="http://schemas.microsoft.com/office/drawing/2014/main" id="{C5EA8E87-91BF-8037-A215-6C2B3567C114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33744" y="4647012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99EEEAF8-B5D1-EC5C-FBED-7F8D7C20B1E6}"/>
                        </a:ext>
                      </a:extLst>
                    </p:cNvPr>
                    <p:cNvGrpSpPr/>
                    <p:nvPr/>
                  </p:nvGrpSpPr>
                  <p:grpSpPr>
                    <a:xfrm rot="9900000">
                      <a:off x="-772512" y="5378604"/>
                      <a:ext cx="320899" cy="319397"/>
                      <a:chOff x="-1112405" y="4580107"/>
                      <a:chExt cx="320899" cy="319397"/>
                    </a:xfrm>
                  </p:grpSpPr>
                  <p:sp>
                    <p:nvSpPr>
                      <p:cNvPr id="124" name="Freeform: Shape 123">
                        <a:extLst>
                          <a:ext uri="{FF2B5EF4-FFF2-40B4-BE49-F238E27FC236}">
                            <a16:creationId xmlns:a16="http://schemas.microsoft.com/office/drawing/2014/main" id="{E9B5B2C8-B479-1FFC-D755-D03B4399DBDD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185620" y="470520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25" name="Freeform: Shape 124">
                        <a:extLst>
                          <a:ext uri="{FF2B5EF4-FFF2-40B4-BE49-F238E27FC236}">
                            <a16:creationId xmlns:a16="http://schemas.microsoft.com/office/drawing/2014/main" id="{E5A17D57-7929-6A7F-4C37-689A620D15E0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72656" y="4666468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43AA81C0-3AEA-93F0-0F8C-34CC04B1F2CE}"/>
                      </a:ext>
                    </a:extLst>
                  </p:cNvPr>
                  <p:cNvGrpSpPr/>
                  <p:nvPr/>
                </p:nvGrpSpPr>
                <p:grpSpPr>
                  <a:xfrm>
                    <a:off x="687683" y="4555787"/>
                    <a:ext cx="553319" cy="1137350"/>
                    <a:chOff x="-1004932" y="4560651"/>
                    <a:chExt cx="553319" cy="1137350"/>
                  </a:xfrm>
                </p:grpSpPr>
                <p:grpSp>
                  <p:nvGrpSpPr>
                    <p:cNvPr id="116" name="Group 115">
                      <a:extLst>
                        <a:ext uri="{FF2B5EF4-FFF2-40B4-BE49-F238E27FC236}">
                          <a16:creationId xmlns:a16="http://schemas.microsoft.com/office/drawing/2014/main" id="{D8423729-0B22-BBF7-6F28-6706A5DBF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04932" y="4560651"/>
                      <a:ext cx="252338" cy="332403"/>
                      <a:chOff x="-1004932" y="4560651"/>
                      <a:chExt cx="252338" cy="332403"/>
                    </a:xfrm>
                  </p:grpSpPr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A5FF363B-8BCA-3951-F7EF-E8E53A2FD466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078147" y="469875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21" name="Freeform: Shape 120">
                        <a:extLst>
                          <a:ext uri="{FF2B5EF4-FFF2-40B4-BE49-F238E27FC236}">
                            <a16:creationId xmlns:a16="http://schemas.microsoft.com/office/drawing/2014/main" id="{DE87EFE1-7A5C-496D-C4AD-CC53BDF86F43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33744" y="4647012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7" name="Group 116">
                      <a:extLst>
                        <a:ext uri="{FF2B5EF4-FFF2-40B4-BE49-F238E27FC236}">
                          <a16:creationId xmlns:a16="http://schemas.microsoft.com/office/drawing/2014/main" id="{7875CAD4-B63A-E6B1-3CC6-B0492A875480}"/>
                        </a:ext>
                      </a:extLst>
                    </p:cNvPr>
                    <p:cNvGrpSpPr/>
                    <p:nvPr/>
                  </p:nvGrpSpPr>
                  <p:grpSpPr>
                    <a:xfrm rot="9900000">
                      <a:off x="-772512" y="5378604"/>
                      <a:ext cx="320899" cy="319397"/>
                      <a:chOff x="-1112405" y="4580107"/>
                      <a:chExt cx="320899" cy="319397"/>
                    </a:xfrm>
                  </p:grpSpPr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89BFF890-D17A-A4E8-5320-911EB05A53E4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1185620" y="4705208"/>
                        <a:ext cx="267511" cy="121081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id="{FC742EE2-1D5B-62CD-C2A5-6303E8947382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 rot="7160952">
                        <a:off x="-972656" y="4666468"/>
                        <a:ext cx="267511" cy="94789"/>
                      </a:xfrm>
                      <a:custGeom>
                        <a:avLst/>
                        <a:gdLst>
                          <a:gd name="connsiteX0" fmla="*/ 267511 w 267511"/>
                          <a:gd name="connsiteY0" fmla="*/ 0 h 121081"/>
                          <a:gd name="connsiteX1" fmla="*/ 170234 w 267511"/>
                          <a:gd name="connsiteY1" fmla="*/ 107004 h 121081"/>
                          <a:gd name="connsiteX2" fmla="*/ 0 w 267511"/>
                          <a:gd name="connsiteY2" fmla="*/ 116732 h 121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7511" h="121081">
                            <a:moveTo>
                              <a:pt x="267511" y="0"/>
                            </a:moveTo>
                            <a:cubicBezTo>
                              <a:pt x="241165" y="43774"/>
                              <a:pt x="214819" y="87549"/>
                              <a:pt x="170234" y="107004"/>
                            </a:cubicBezTo>
                            <a:cubicBezTo>
                              <a:pt x="125649" y="126459"/>
                              <a:pt x="62824" y="121595"/>
                              <a:pt x="0" y="116732"/>
                            </a:cubicBezTo>
                          </a:path>
                        </a:pathLst>
                      </a:custGeom>
                      <a:noFill/>
                      <a:ln w="19050" cap="rnd" cmpd="sng" algn="ctr">
                        <a:solidFill>
                          <a:srgbClr val="A9A9A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12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79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izer Diatype" panose="020B050404020206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44AEB669-80CA-CEBF-E6DF-C652F006861D}"/>
                    </a:ext>
                  </a:extLst>
                </p:cNvPr>
                <p:cNvGrpSpPr/>
                <p:nvPr/>
              </p:nvGrpSpPr>
              <p:grpSpPr>
                <a:xfrm>
                  <a:off x="-466927" y="4319081"/>
                  <a:ext cx="1545076" cy="223736"/>
                  <a:chOff x="-466927" y="4319081"/>
                  <a:chExt cx="1545076" cy="223736"/>
                </a:xfrm>
              </p:grpSpPr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7566080-0C76-69EE-1404-11124AF4288F}"/>
                      </a:ext>
                    </a:extLst>
                  </p:cNvPr>
                  <p:cNvSpPr txBox="1"/>
                  <p:nvPr/>
                </p:nvSpPr>
                <p:spPr bwMode="gray">
                  <a:xfrm>
                    <a:off x="-466927" y="4319081"/>
                    <a:ext cx="428017" cy="223736"/>
                  </a:xfrm>
                  <a:prstGeom prst="rect">
                    <a:avLst/>
                  </a:prstGeom>
                </p:spPr>
                <p:txBody>
                  <a:bodyPr wrap="none" lIns="45708" tIns="45708" rIns="45708" bIns="45708" rtlCol="0" anchor="ctr">
                    <a:noAutofit/>
                  </a:bodyPr>
                  <a:lstStyle/>
                  <a:p>
                    <a:pPr marL="0" marR="0" lvl="0" indent="0" algn="ctr" defTabSz="914126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fizer Diatype" panose="020B0504040202060203" pitchFamily="34" charset="0"/>
                      </a:rPr>
                      <a:t>Ac</a:t>
                    </a:r>
                    <a:endParaRPr kumimoji="0" lang="en-US" sz="14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F0BC8F4-8CAC-42DC-B0D5-1C66F374E3F9}"/>
                      </a:ext>
                    </a:extLst>
                  </p:cNvPr>
                  <p:cNvSpPr txBox="1"/>
                  <p:nvPr/>
                </p:nvSpPr>
                <p:spPr bwMode="gray">
                  <a:xfrm>
                    <a:off x="108626" y="4319081"/>
                    <a:ext cx="428017" cy="223736"/>
                  </a:xfrm>
                  <a:prstGeom prst="rect">
                    <a:avLst/>
                  </a:prstGeom>
                </p:spPr>
                <p:txBody>
                  <a:bodyPr wrap="none" lIns="45708" tIns="45708" rIns="45708" bIns="45708" rtlCol="0" anchor="ctr">
                    <a:noAutofit/>
                  </a:bodyPr>
                  <a:lstStyle/>
                  <a:p>
                    <a:pPr marL="0" marR="0" lvl="0" indent="0" algn="ctr" defTabSz="914126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fizer Diatype" panose="020B0504040202060203" pitchFamily="34" charset="0"/>
                      </a:rPr>
                      <a:t>Ac</a:t>
                    </a:r>
                    <a:endParaRPr kumimoji="0" lang="en-US" sz="14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F518702-7CC9-D4CF-A70D-861EAC734DF3}"/>
                      </a:ext>
                    </a:extLst>
                  </p:cNvPr>
                  <p:cNvSpPr txBox="1"/>
                  <p:nvPr/>
                </p:nvSpPr>
                <p:spPr bwMode="gray">
                  <a:xfrm>
                    <a:off x="650132" y="4319081"/>
                    <a:ext cx="428017" cy="223736"/>
                  </a:xfrm>
                  <a:prstGeom prst="rect">
                    <a:avLst/>
                  </a:prstGeom>
                </p:spPr>
                <p:txBody>
                  <a:bodyPr wrap="none" lIns="45708" tIns="45708" rIns="45708" bIns="45708" rtlCol="0" anchor="ctr">
                    <a:noAutofit/>
                  </a:bodyPr>
                  <a:lstStyle/>
                  <a:p>
                    <a:pPr marL="0" marR="0" lvl="0" indent="0" algn="ctr" defTabSz="914126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fizer Diatype" panose="020B0504040202060203" pitchFamily="34" charset="0"/>
                      </a:rPr>
                      <a:t>Ac</a:t>
                    </a:r>
                    <a:endParaRPr kumimoji="0" lang="en-US" sz="14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</p:grp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4DCB29D-70E1-2C12-C7BB-F5EC337F3401}"/>
                  </a:ext>
                </a:extLst>
              </p:cNvPr>
              <p:cNvSpPr txBox="1"/>
              <p:nvPr/>
            </p:nvSpPr>
            <p:spPr bwMode="gray">
              <a:xfrm>
                <a:off x="1686128" y="4753848"/>
                <a:ext cx="1690813" cy="572342"/>
              </a:xfrm>
              <a:prstGeom prst="rect">
                <a:avLst/>
              </a:prstGeom>
            </p:spPr>
            <p:txBody>
              <a:bodyPr wrap="square" lIns="45708" tIns="45708" rIns="45708" bIns="45708" rtlCol="0" anchor="ctr">
                <a:noAutofit/>
              </a:bodyPr>
              <a:lstStyle/>
              <a:p>
                <a:pPr marL="0" marR="0" lvl="0" indent="0" defTabSz="914126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Estrogen signaling,</a:t>
                </a:r>
                <a:br>
                  <a:rPr kumimoji="0" lang="en-US" sz="14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en-US" sz="14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cell cycle regulation</a:t>
                </a:r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C6D8A80-63CB-49D8-EC11-FEC3380217FE}"/>
                </a:ext>
              </a:extLst>
            </p:cNvPr>
            <p:cNvSpPr/>
            <p:nvPr/>
          </p:nvSpPr>
          <p:spPr bwMode="gray">
            <a:xfrm>
              <a:off x="2293223" y="3960216"/>
              <a:ext cx="666345" cy="272375"/>
            </a:xfrm>
            <a:custGeom>
              <a:avLst/>
              <a:gdLst>
                <a:gd name="connsiteX0" fmla="*/ 0 w 666345"/>
                <a:gd name="connsiteY0" fmla="*/ 0 h 218873"/>
                <a:gd name="connsiteX1" fmla="*/ 330741 w 666345"/>
                <a:gd name="connsiteY1" fmla="*/ 116732 h 218873"/>
                <a:gd name="connsiteX2" fmla="*/ 666345 w 666345"/>
                <a:gd name="connsiteY2" fmla="*/ 218873 h 21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345" h="218873">
                  <a:moveTo>
                    <a:pt x="0" y="0"/>
                  </a:moveTo>
                  <a:cubicBezTo>
                    <a:pt x="109842" y="40126"/>
                    <a:pt x="219684" y="80253"/>
                    <a:pt x="330741" y="116732"/>
                  </a:cubicBezTo>
                  <a:cubicBezTo>
                    <a:pt x="441799" y="153211"/>
                    <a:pt x="554072" y="186042"/>
                    <a:pt x="666345" y="218873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izer Diatype" panose="020B0504040202060203" pitchFamily="34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6FF8C3F-5D7E-EA2E-C37E-9A53CB5F83CD}"/>
                </a:ext>
              </a:extLst>
            </p:cNvPr>
            <p:cNvGrpSpPr/>
            <p:nvPr/>
          </p:nvGrpSpPr>
          <p:grpSpPr>
            <a:xfrm>
              <a:off x="804892" y="3004063"/>
              <a:ext cx="1984574" cy="1272300"/>
              <a:chOff x="452336" y="2850486"/>
              <a:chExt cx="1984574" cy="1429780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F561624A-7A26-BACC-2502-8598684B9F59}"/>
                  </a:ext>
                </a:extLst>
              </p:cNvPr>
              <p:cNvSpPr/>
              <p:nvPr/>
            </p:nvSpPr>
            <p:spPr bwMode="gray">
              <a:xfrm>
                <a:off x="452336" y="3811390"/>
                <a:ext cx="958175" cy="468876"/>
              </a:xfrm>
              <a:prstGeom prst="roundRect">
                <a:avLst>
                  <a:gd name="adj" fmla="val 9167"/>
                </a:avLst>
              </a:prstGeom>
              <a:solidFill>
                <a:srgbClr val="000000">
                  <a:lumMod val="85000"/>
                </a:srgb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05" tIns="45703" rIns="91405" bIns="4570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BRPF1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EC49CBA-403B-70A0-8D98-E429E19E5DA7}"/>
                  </a:ext>
                </a:extLst>
              </p:cNvPr>
              <p:cNvSpPr/>
              <p:nvPr/>
            </p:nvSpPr>
            <p:spPr bwMode="gray">
              <a:xfrm>
                <a:off x="1449553" y="2850486"/>
                <a:ext cx="987357" cy="637163"/>
              </a:xfrm>
              <a:prstGeom prst="ellipse">
                <a:avLst/>
              </a:prstGeom>
              <a:solidFill>
                <a:srgbClr val="0000C8"/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03" rIns="0" bIns="4570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ING5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6CC4870-4657-93DF-4E3B-08DCC0ECEEBD}"/>
                  </a:ext>
                </a:extLst>
              </p:cNvPr>
              <p:cNvSpPr/>
              <p:nvPr/>
            </p:nvSpPr>
            <p:spPr bwMode="gray">
              <a:xfrm>
                <a:off x="632298" y="2887780"/>
                <a:ext cx="987357" cy="637163"/>
              </a:xfrm>
              <a:prstGeom prst="ellipse">
                <a:avLst/>
              </a:prstGeom>
              <a:solidFill>
                <a:srgbClr val="A9A9A9"/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03" rIns="0" bIns="4570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EAF6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0F7020A-7B67-A202-26AF-29F60B446DEE}"/>
                  </a:ext>
                </a:extLst>
              </p:cNvPr>
              <p:cNvSpPr/>
              <p:nvPr/>
            </p:nvSpPr>
            <p:spPr bwMode="gray">
              <a:xfrm>
                <a:off x="1092741" y="3354420"/>
                <a:ext cx="1110574" cy="637162"/>
              </a:xfrm>
              <a:prstGeom prst="ellipse">
                <a:avLst/>
              </a:prstGeom>
              <a:solidFill>
                <a:srgbClr val="4C4949"/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03" rIns="0" bIns="4570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KAT6A</a:t>
                </a:r>
              </a:p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KAT6B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9882870-E6C9-9C9D-6E87-0D40494BC1C1}"/>
              </a:ext>
            </a:extLst>
          </p:cNvPr>
          <p:cNvGrpSpPr/>
          <p:nvPr/>
        </p:nvGrpSpPr>
        <p:grpSpPr>
          <a:xfrm>
            <a:off x="7357804" y="1921861"/>
            <a:ext cx="4022876" cy="1193952"/>
            <a:chOff x="6989544" y="1546768"/>
            <a:chExt cx="4862783" cy="1832777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E4090670-E9C1-0C22-A953-AAF6ED896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3874" y="1912609"/>
              <a:ext cx="3247504" cy="1442541"/>
            </a:xfrm>
            <a:prstGeom prst="rect">
              <a:avLst/>
            </a:prstGeom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FCE87DF-3C10-9AB6-1EA7-69AD971A954A}"/>
                </a:ext>
              </a:extLst>
            </p:cNvPr>
            <p:cNvSpPr txBox="1"/>
            <p:nvPr/>
          </p:nvSpPr>
          <p:spPr>
            <a:xfrm rot="16200000">
              <a:off x="6444699" y="2368611"/>
              <a:ext cx="1424434" cy="334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1200" b="1">
                  <a:solidFill>
                    <a:srgbClr val="000000"/>
                  </a:solidFill>
                  <a:latin typeface="Pfizer Diatype" panose="020B0504040202060203" pitchFamily="34" charset="0"/>
                  <a:cs typeface="Arial" panose="020B0604020202020204" pitchFamily="34" charset="0"/>
                </a:rPr>
                <a:t>ER (IHC)</a:t>
              </a:r>
              <a:endParaRPr lang="en-US" sz="1200" b="1">
                <a:solidFill>
                  <a:srgbClr val="000000"/>
                </a:solidFill>
                <a:latin typeface="Pfizer Diatype" panose="020B0504040202060203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12E3747-8B59-B1B7-9258-DC6565182A3A}"/>
                </a:ext>
              </a:extLst>
            </p:cNvPr>
            <p:cNvSpPr txBox="1"/>
            <p:nvPr/>
          </p:nvSpPr>
          <p:spPr>
            <a:xfrm>
              <a:off x="9217560" y="1546770"/>
              <a:ext cx="1249573" cy="334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Pfizer Diatype" panose="020B0504040202060203" pitchFamily="34" charset="0"/>
                  <a:cs typeface="Arial" panose="020B0604020202020204" pitchFamily="34" charset="0"/>
                </a:rPr>
                <a:t>3 mg/kg oral </a:t>
              </a:r>
              <a:endParaRPr lang="en-US" sz="1200" b="1" dirty="0">
                <a:solidFill>
                  <a:srgbClr val="000000"/>
                </a:solidFill>
                <a:latin typeface="Pfizer Diatype" panose="020B0504040202060203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C7E3386-0C15-87D1-1DED-64932111E149}"/>
                </a:ext>
              </a:extLst>
            </p:cNvPr>
            <p:cNvSpPr txBox="1"/>
            <p:nvPr/>
          </p:nvSpPr>
          <p:spPr>
            <a:xfrm>
              <a:off x="7710981" y="1546768"/>
              <a:ext cx="858557" cy="33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sz="1200" b="1">
                  <a:solidFill>
                    <a:srgbClr val="000000"/>
                  </a:solidFill>
                  <a:latin typeface="Pfizer Diatype" panose="020B0504040202060203" pitchFamily="34" charset="0"/>
                  <a:cs typeface="Arial" panose="020B0604020202020204" pitchFamily="34" charset="0"/>
                </a:rPr>
                <a:t>Vehicle</a:t>
              </a:r>
              <a:endParaRPr lang="en-US" sz="1200" b="1">
                <a:solidFill>
                  <a:srgbClr val="000000"/>
                </a:solidFill>
                <a:latin typeface="Pfizer Diatype" panose="020B0504040202060203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49336F5-17CE-13C5-09E6-820DC43D4EAE}"/>
                </a:ext>
              </a:extLst>
            </p:cNvPr>
            <p:cNvSpPr txBox="1"/>
            <p:nvPr/>
          </p:nvSpPr>
          <p:spPr>
            <a:xfrm>
              <a:off x="10601377" y="2821638"/>
              <a:ext cx="1250950" cy="55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200" b="1">
                  <a:solidFill>
                    <a:srgbClr val="000000"/>
                  </a:solidFill>
                  <a:latin typeface="Pfizer Diatype" panose="020B0504040202060203" pitchFamily="34" charset="0"/>
                  <a:cs typeface="Arial" panose="020B0604020202020204" pitchFamily="34" charset="0"/>
                </a:rPr>
                <a:t>ZR-75-1 ER+/HER2-</a:t>
              </a:r>
              <a:endParaRPr lang="en-US" sz="1200" b="1">
                <a:solidFill>
                  <a:srgbClr val="000000"/>
                </a:solidFill>
                <a:latin typeface="Pfizer Diatype" panose="020B0504040202060203" pitchFamily="34" charset="0"/>
              </a:endParaRPr>
            </a:p>
          </p:txBody>
        </p:sp>
      </p:grpSp>
      <p:sp>
        <p:nvSpPr>
          <p:cNvPr id="389" name="TextBox 388">
            <a:extLst>
              <a:ext uri="{FF2B5EF4-FFF2-40B4-BE49-F238E27FC236}">
                <a16:creationId xmlns:a16="http://schemas.microsoft.com/office/drawing/2014/main" id="{DACB808D-41D2-B380-1849-FA657A142E14}"/>
              </a:ext>
            </a:extLst>
          </p:cNvPr>
          <p:cNvSpPr txBox="1"/>
          <p:nvPr/>
        </p:nvSpPr>
        <p:spPr>
          <a:xfrm>
            <a:off x="6703256" y="3497399"/>
            <a:ext cx="48861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1200" b="1" dirty="0">
                <a:solidFill>
                  <a:srgbClr val="02005E"/>
                </a:solidFill>
                <a:latin typeface="Pfizer Diatype" panose="020B0504040202060203" pitchFamily="34" charset="0"/>
                <a:cs typeface="Arial" panose="020B0604020202020204" pitchFamily="34" charset="0"/>
              </a:rPr>
              <a:t>ST3164B ER+/HER2- PDX pretreated with palbociclib + letrozole</a:t>
            </a:r>
            <a:endParaRPr lang="en-US" sz="1200" b="1" dirty="0">
              <a:solidFill>
                <a:srgbClr val="02005E"/>
              </a:solidFill>
              <a:latin typeface="Pfizer Diatype" panose="020B0504040202060203" pitchFamily="34" charset="0"/>
            </a:endParaRP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48F23B8F-BDF4-9464-E80F-B33F87EE12A0}"/>
              </a:ext>
            </a:extLst>
          </p:cNvPr>
          <p:cNvGrpSpPr/>
          <p:nvPr/>
        </p:nvGrpSpPr>
        <p:grpSpPr>
          <a:xfrm>
            <a:off x="6816220" y="3784375"/>
            <a:ext cx="4404794" cy="2075407"/>
            <a:chOff x="6597034" y="3858127"/>
            <a:chExt cx="5067275" cy="2663699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27BFF30D-0E90-70A1-6FAE-44AEB71C8FE5}"/>
                </a:ext>
              </a:extLst>
            </p:cNvPr>
            <p:cNvGrpSpPr/>
            <p:nvPr/>
          </p:nvGrpSpPr>
          <p:grpSpPr>
            <a:xfrm>
              <a:off x="6597034" y="3858127"/>
              <a:ext cx="5067275" cy="2663699"/>
              <a:chOff x="6597034" y="3858127"/>
              <a:chExt cx="5067275" cy="2663699"/>
            </a:xfrm>
          </p:grpSpPr>
          <p:sp>
            <p:nvSpPr>
              <p:cNvPr id="581" name="TextBox 580">
                <a:extLst>
                  <a:ext uri="{FF2B5EF4-FFF2-40B4-BE49-F238E27FC236}">
                    <a16:creationId xmlns:a16="http://schemas.microsoft.com/office/drawing/2014/main" id="{A9C020E4-6956-38EC-FF1E-7C5D79ACAA3E}"/>
                  </a:ext>
                </a:extLst>
              </p:cNvPr>
              <p:cNvSpPr txBox="1"/>
              <p:nvPr/>
            </p:nvSpPr>
            <p:spPr>
              <a:xfrm rot="16200000">
                <a:off x="5737807" y="4840428"/>
                <a:ext cx="2037029" cy="3185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  <a:cs typeface="Arial" panose="020B0604020202020204" pitchFamily="34" charset="0"/>
                  </a:rPr>
                  <a:t>Tumor volume (mm</a:t>
                </a:r>
                <a:r>
                  <a:rPr kumimoji="0" lang="en-US" sz="1200" b="1" i="0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  <a:cs typeface="Arial" panose="020B0604020202020204" pitchFamily="34" charset="0"/>
                  </a:rPr>
                  <a:t>)</a:t>
                </a: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DD6C7B24-7A1E-3E8F-D5F0-C5DACEE4D385}"/>
                  </a:ext>
                </a:extLst>
              </p:cNvPr>
              <p:cNvSpPr txBox="1"/>
              <p:nvPr/>
            </p:nvSpPr>
            <p:spPr>
              <a:xfrm>
                <a:off x="7278987" y="6203251"/>
                <a:ext cx="4327557" cy="3185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  <a:cs typeface="Arial" panose="020B0604020202020204" pitchFamily="34" charset="0"/>
                  </a:rPr>
                  <a:t>Time (day)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1972475E-CE05-1B97-7156-013D147DE443}"/>
                  </a:ext>
                </a:extLst>
              </p:cNvPr>
              <p:cNvGrpSpPr/>
              <p:nvPr/>
            </p:nvGrpSpPr>
            <p:grpSpPr>
              <a:xfrm>
                <a:off x="7092307" y="3858127"/>
                <a:ext cx="4572002" cy="2423692"/>
                <a:chOff x="6459658" y="1495352"/>
                <a:chExt cx="6493957" cy="3014758"/>
              </a:xfrm>
            </p:grpSpPr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F71C8CEF-2947-53E2-E9C0-530DCFA17D4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6761101" y="4175369"/>
                  <a:ext cx="6081870" cy="0"/>
                </a:xfrm>
                <a:prstGeom prst="line">
                  <a:avLst/>
                </a:prstGeom>
                <a:noFill/>
                <a:ln w="12700" cap="sq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ACAABA6A-D815-095C-4B9E-6B2A12DC327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6765513" y="1610907"/>
                  <a:ext cx="0" cy="2567403"/>
                </a:xfrm>
                <a:prstGeom prst="line">
                  <a:avLst/>
                </a:prstGeom>
                <a:noFill/>
                <a:ln w="12700" cap="sq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CF0CDCB1-8C0F-E7D7-B9D1-62F611C6650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703754" y="4175369"/>
                  <a:ext cx="57347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B4312975-17E7-7BA3-0BD8-A273A35F4CCD}"/>
                    </a:ext>
                  </a:extLst>
                </p:cNvPr>
                <p:cNvCxnSpPr/>
                <p:nvPr/>
              </p:nvCxnSpPr>
              <p:spPr bwMode="gray">
                <a:xfrm flipH="1">
                  <a:off x="6703754" y="1607702"/>
                  <a:ext cx="57348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7ECFDD48-EC7C-7024-CAAB-1FEEB03465F8}"/>
                    </a:ext>
                  </a:extLst>
                </p:cNvPr>
                <p:cNvCxnSpPr/>
                <p:nvPr/>
              </p:nvCxnSpPr>
              <p:spPr bwMode="gray">
                <a:xfrm flipH="1">
                  <a:off x="6703754" y="2894965"/>
                  <a:ext cx="57348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68DC3D0D-F240-472C-DD5A-6C62331743D4}"/>
                    </a:ext>
                  </a:extLst>
                </p:cNvPr>
                <p:cNvCxnSpPr/>
                <p:nvPr/>
              </p:nvCxnSpPr>
              <p:spPr bwMode="gray">
                <a:xfrm rot="16200000" flipH="1">
                  <a:off x="9769243" y="4204042"/>
                  <a:ext cx="57347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47D3EECC-AAD7-7119-CEDE-CE3FA593A8F4}"/>
                    </a:ext>
                  </a:extLst>
                </p:cNvPr>
                <p:cNvCxnSpPr/>
                <p:nvPr/>
              </p:nvCxnSpPr>
              <p:spPr bwMode="gray">
                <a:xfrm rot="16200000" flipH="1">
                  <a:off x="8252672" y="4204042"/>
                  <a:ext cx="57347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AB24C32C-8294-172D-F82D-076E7D58F0E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rot="16200000" flipH="1">
                  <a:off x="6736103" y="4204043"/>
                  <a:ext cx="57347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5B39F6AA-DE95-782F-2DD3-C3CE982139AA}"/>
                    </a:ext>
                  </a:extLst>
                </p:cNvPr>
                <p:cNvCxnSpPr/>
                <p:nvPr/>
              </p:nvCxnSpPr>
              <p:spPr bwMode="gray">
                <a:xfrm rot="16200000" flipH="1">
                  <a:off x="11291510" y="4204042"/>
                  <a:ext cx="57347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24B4EDA6-422D-B207-5CAD-92767F7ACED7}"/>
                    </a:ext>
                  </a:extLst>
                </p:cNvPr>
                <p:cNvCxnSpPr/>
                <p:nvPr/>
              </p:nvCxnSpPr>
              <p:spPr bwMode="gray">
                <a:xfrm rot="16200000" flipH="1">
                  <a:off x="12813777" y="4204042"/>
                  <a:ext cx="57347" cy="0"/>
                </a:xfrm>
                <a:prstGeom prst="line">
                  <a:avLst/>
                </a:prstGeom>
                <a:noFill/>
                <a:ln w="12700" cap="rnd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  <a:effectLst/>
              </p:spPr>
            </p:cxnSp>
            <p:sp>
              <p:nvSpPr>
                <p:cNvPr id="594" name="TextBox 593">
                  <a:extLst>
                    <a:ext uri="{FF2B5EF4-FFF2-40B4-BE49-F238E27FC236}">
                      <a16:creationId xmlns:a16="http://schemas.microsoft.com/office/drawing/2014/main" id="{E4B45438-19F4-E979-4D46-5BC039561698}"/>
                    </a:ext>
                  </a:extLst>
                </p:cNvPr>
                <p:cNvSpPr txBox="1"/>
                <p:nvPr/>
              </p:nvSpPr>
              <p:spPr bwMode="gray">
                <a:xfrm>
                  <a:off x="12731285" y="4284249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ct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56</a:t>
                  </a: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95" name="TextBox 594">
                  <a:extLst>
                    <a:ext uri="{FF2B5EF4-FFF2-40B4-BE49-F238E27FC236}">
                      <a16:creationId xmlns:a16="http://schemas.microsoft.com/office/drawing/2014/main" id="{930766E4-4518-A03F-64F2-1DABAAAD5006}"/>
                    </a:ext>
                  </a:extLst>
                </p:cNvPr>
                <p:cNvSpPr txBox="1"/>
                <p:nvPr/>
              </p:nvSpPr>
              <p:spPr bwMode="gray">
                <a:xfrm>
                  <a:off x="11209017" y="4284249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ct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42</a:t>
                  </a:r>
                </a:p>
              </p:txBody>
            </p:sp>
            <p:sp>
              <p:nvSpPr>
                <p:cNvPr id="596" name="TextBox 595">
                  <a:extLst>
                    <a:ext uri="{FF2B5EF4-FFF2-40B4-BE49-F238E27FC236}">
                      <a16:creationId xmlns:a16="http://schemas.microsoft.com/office/drawing/2014/main" id="{45E287F8-72E0-4043-BD20-1486D0009AEA}"/>
                    </a:ext>
                  </a:extLst>
                </p:cNvPr>
                <p:cNvSpPr txBox="1"/>
                <p:nvPr/>
              </p:nvSpPr>
              <p:spPr bwMode="gray">
                <a:xfrm>
                  <a:off x="9686751" y="4284249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ct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28</a:t>
                  </a:r>
                </a:p>
              </p:txBody>
            </p:sp>
            <p:sp>
              <p:nvSpPr>
                <p:cNvPr id="597" name="TextBox 596">
                  <a:extLst>
                    <a:ext uri="{FF2B5EF4-FFF2-40B4-BE49-F238E27FC236}">
                      <a16:creationId xmlns:a16="http://schemas.microsoft.com/office/drawing/2014/main" id="{1A6DF954-CA64-CCBF-2E6C-3BD3C9179017}"/>
                    </a:ext>
                  </a:extLst>
                </p:cNvPr>
                <p:cNvSpPr txBox="1"/>
                <p:nvPr/>
              </p:nvSpPr>
              <p:spPr bwMode="gray">
                <a:xfrm>
                  <a:off x="8170179" y="4284249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ct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14</a:t>
                  </a:r>
                </a:p>
              </p:txBody>
            </p:sp>
            <p:sp>
              <p:nvSpPr>
                <p:cNvPr id="598" name="TextBox 597">
                  <a:extLst>
                    <a:ext uri="{FF2B5EF4-FFF2-40B4-BE49-F238E27FC236}">
                      <a16:creationId xmlns:a16="http://schemas.microsoft.com/office/drawing/2014/main" id="{760E8B01-545F-4FCF-5CF9-D0132825610E}"/>
                    </a:ext>
                  </a:extLst>
                </p:cNvPr>
                <p:cNvSpPr txBox="1"/>
                <p:nvPr/>
              </p:nvSpPr>
              <p:spPr bwMode="gray">
                <a:xfrm>
                  <a:off x="6653758" y="4284249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ct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0</a:t>
                  </a:r>
                </a:p>
              </p:txBody>
            </p:sp>
            <p:sp>
              <p:nvSpPr>
                <p:cNvPr id="599" name="TextBox 598">
                  <a:extLst>
                    <a:ext uri="{FF2B5EF4-FFF2-40B4-BE49-F238E27FC236}">
                      <a16:creationId xmlns:a16="http://schemas.microsoft.com/office/drawing/2014/main" id="{3427E2BB-91F1-8907-7F8B-28B8F128F1FA}"/>
                    </a:ext>
                  </a:extLst>
                </p:cNvPr>
                <p:cNvSpPr txBox="1"/>
                <p:nvPr/>
              </p:nvSpPr>
              <p:spPr bwMode="gray">
                <a:xfrm>
                  <a:off x="6459658" y="4061850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0</a:t>
                  </a:r>
                </a:p>
              </p:txBody>
            </p:sp>
            <p:sp>
              <p:nvSpPr>
                <p:cNvPr id="600" name="TextBox 599">
                  <a:extLst>
                    <a:ext uri="{FF2B5EF4-FFF2-40B4-BE49-F238E27FC236}">
                      <a16:creationId xmlns:a16="http://schemas.microsoft.com/office/drawing/2014/main" id="{E521C056-3C40-916E-B03B-2008377A5818}"/>
                    </a:ext>
                  </a:extLst>
                </p:cNvPr>
                <p:cNvSpPr txBox="1"/>
                <p:nvPr/>
              </p:nvSpPr>
              <p:spPr bwMode="gray">
                <a:xfrm>
                  <a:off x="6459658" y="2783798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500</a:t>
                  </a:r>
                </a:p>
              </p:txBody>
            </p:sp>
            <p:sp>
              <p:nvSpPr>
                <p:cNvPr id="601" name="TextBox 600">
                  <a:extLst>
                    <a:ext uri="{FF2B5EF4-FFF2-40B4-BE49-F238E27FC236}">
                      <a16:creationId xmlns:a16="http://schemas.microsoft.com/office/drawing/2014/main" id="{CAE53466-FA9B-B5DF-3725-A6D923BEC03D}"/>
                    </a:ext>
                  </a:extLst>
                </p:cNvPr>
                <p:cNvSpPr txBox="1"/>
                <p:nvPr/>
              </p:nvSpPr>
              <p:spPr bwMode="gray">
                <a:xfrm>
                  <a:off x="6459658" y="1495352"/>
                  <a:ext cx="222330" cy="225861"/>
                </a:xfrm>
                <a:prstGeom prst="rect">
                  <a:avLst/>
                </a:prstGeom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126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rPr>
                    <a:t>1000</a:t>
                  </a: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5B02E14C-85B1-45A9-9934-AF03919F6678}"/>
                </a:ext>
              </a:extLst>
            </p:cNvPr>
            <p:cNvGrpSpPr/>
            <p:nvPr/>
          </p:nvGrpSpPr>
          <p:grpSpPr>
            <a:xfrm>
              <a:off x="7446573" y="3955854"/>
              <a:ext cx="1636056" cy="520247"/>
              <a:chOff x="7343967" y="3955854"/>
              <a:chExt cx="1636056" cy="520247"/>
            </a:xfrm>
          </p:grpSpPr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4BFDF379-9748-FC35-3191-1107A7666B61}"/>
                  </a:ext>
                </a:extLst>
              </p:cNvPr>
              <p:cNvSpPr txBox="1"/>
              <p:nvPr/>
            </p:nvSpPr>
            <p:spPr bwMode="gray">
              <a:xfrm>
                <a:off x="7477772" y="3955854"/>
                <a:ext cx="1502251" cy="520247"/>
              </a:xfrm>
              <a:prstGeom prst="rect">
                <a:avLst/>
              </a:prstGeom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PF-07248144 vehicle</a:t>
                </a:r>
              </a:p>
              <a:p>
                <a:pPr marL="0" marR="0" lvl="0" indent="0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PF-07248144: 0.3 mg/kg</a:t>
                </a:r>
              </a:p>
              <a:p>
                <a:pPr marL="0" marR="0" lvl="0" indent="0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fizer Diatype" panose="020B0504040202060203" pitchFamily="34" charset="0"/>
                  </a:rPr>
                  <a:t>PF-07248144: 3 mg/kg</a:t>
                </a: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15F169C4-212F-033E-298F-64138697EC14}"/>
                  </a:ext>
                </a:extLst>
              </p:cNvPr>
              <p:cNvSpPr/>
              <p:nvPr/>
            </p:nvSpPr>
            <p:spPr bwMode="gray">
              <a:xfrm>
                <a:off x="7350003" y="4008936"/>
                <a:ext cx="87516" cy="87516"/>
              </a:xfrm>
              <a:prstGeom prst="ellipse">
                <a:avLst/>
              </a:prstGeom>
              <a:solidFill>
                <a:srgbClr val="02005E"/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05" tIns="45703" rIns="91405" bIns="4570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1799" b="1" i="0" u="none" strike="noStrike" kern="0" cap="none" spc="0" normalizeH="0" baseline="0" noProof="0">
                  <a:ln>
                    <a:noFill/>
                  </a:ln>
                  <a:solidFill>
                    <a:srgbClr val="02005E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78A6054E-B4F0-5E20-7419-9B4F8FDB714D}"/>
                  </a:ext>
                </a:extLst>
              </p:cNvPr>
              <p:cNvSpPr/>
              <p:nvPr/>
            </p:nvSpPr>
            <p:spPr bwMode="gray">
              <a:xfrm>
                <a:off x="7352887" y="4165861"/>
                <a:ext cx="86400" cy="86400"/>
              </a:xfrm>
              <a:prstGeom prst="rect">
                <a:avLst/>
              </a:prstGeom>
              <a:solidFill>
                <a:srgbClr val="0000C8"/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05" tIns="45703" rIns="91405" bIns="4570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1799" b="1" i="0" u="none" strike="noStrike" kern="0" cap="none" spc="0" normalizeH="0" baseline="0" noProof="0">
                  <a:ln>
                    <a:noFill/>
                  </a:ln>
                  <a:solidFill>
                    <a:srgbClr val="02005E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  <p:sp>
            <p:nvSpPr>
              <p:cNvPr id="580" name="Isosceles Triangle 579">
                <a:extLst>
                  <a:ext uri="{FF2B5EF4-FFF2-40B4-BE49-F238E27FC236}">
                    <a16:creationId xmlns:a16="http://schemas.microsoft.com/office/drawing/2014/main" id="{DF3D1C3D-FF14-1CD3-87A5-752837D1BD7F}"/>
                  </a:ext>
                </a:extLst>
              </p:cNvPr>
              <p:cNvSpPr/>
              <p:nvPr/>
            </p:nvSpPr>
            <p:spPr bwMode="gray">
              <a:xfrm>
                <a:off x="7343967" y="4327312"/>
                <a:ext cx="99588" cy="99588"/>
              </a:xfrm>
              <a:prstGeom prst="triangle">
                <a:avLst/>
              </a:prstGeom>
              <a:solidFill>
                <a:srgbClr val="0095FF"/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05" tIns="45703" rIns="91405" bIns="4570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26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C8"/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1799" b="1" i="0" u="none" strike="noStrike" kern="0" cap="none" spc="0" normalizeH="0" baseline="0" noProof="0">
                  <a:ln>
                    <a:noFill/>
                  </a:ln>
                  <a:solidFill>
                    <a:srgbClr val="02005E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E3D66515-E403-4B29-0B43-7610D83ECC8D}"/>
                </a:ext>
              </a:extLst>
            </p:cNvPr>
            <p:cNvGrpSpPr/>
            <p:nvPr/>
          </p:nvGrpSpPr>
          <p:grpSpPr>
            <a:xfrm>
              <a:off x="7261633" y="5490941"/>
              <a:ext cx="4294360" cy="565829"/>
              <a:chOff x="7261633" y="5490941"/>
              <a:chExt cx="4294360" cy="565829"/>
            </a:xfrm>
          </p:grpSpPr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E5E961B2-5387-0AA4-FEBF-DA2EFB0B0BF7}"/>
                  </a:ext>
                </a:extLst>
              </p:cNvPr>
              <p:cNvGrpSpPr/>
              <p:nvPr/>
            </p:nvGrpSpPr>
            <p:grpSpPr>
              <a:xfrm>
                <a:off x="7261633" y="5490941"/>
                <a:ext cx="4294360" cy="565829"/>
                <a:chOff x="7261633" y="5490941"/>
                <a:chExt cx="4294360" cy="565829"/>
              </a:xfrm>
            </p:grpSpPr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BF716AA1-E53C-FFBD-9D01-54F670465DE4}"/>
                    </a:ext>
                  </a:extLst>
                </p:cNvPr>
                <p:cNvGrpSpPr/>
                <p:nvPr/>
              </p:nvGrpSpPr>
              <p:grpSpPr>
                <a:xfrm>
                  <a:off x="7272196" y="5490941"/>
                  <a:ext cx="1601708" cy="479838"/>
                  <a:chOff x="7272196" y="5490941"/>
                  <a:chExt cx="1601708" cy="479838"/>
                </a:xfrm>
              </p:grpSpPr>
              <p:grpSp>
                <p:nvGrpSpPr>
                  <p:cNvPr id="559" name="Group 558">
                    <a:extLst>
                      <a:ext uri="{FF2B5EF4-FFF2-40B4-BE49-F238E27FC236}">
                        <a16:creationId xmlns:a16="http://schemas.microsoft.com/office/drawing/2014/main" id="{D6C535F7-7623-C1EF-5830-925B5544E870}"/>
                      </a:ext>
                    </a:extLst>
                  </p:cNvPr>
                  <p:cNvGrpSpPr/>
                  <p:nvPr/>
                </p:nvGrpSpPr>
                <p:grpSpPr>
                  <a:xfrm>
                    <a:off x="7272196" y="5552824"/>
                    <a:ext cx="73182" cy="60361"/>
                    <a:chOff x="7504568" y="4769400"/>
                    <a:chExt cx="93552" cy="35522"/>
                  </a:xfrm>
                </p:grpSpPr>
                <p:cxnSp>
                  <p:nvCxnSpPr>
                    <p:cNvPr id="575" name="Straight Connector 574">
                      <a:extLst>
                        <a:ext uri="{FF2B5EF4-FFF2-40B4-BE49-F238E27FC236}">
                          <a16:creationId xmlns:a16="http://schemas.microsoft.com/office/drawing/2014/main" id="{A0A5B120-0D81-95F2-403B-5734AEFCDD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04568" y="4769400"/>
                      <a:ext cx="9355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76" name="Straight Connector 575">
                      <a:extLst>
                        <a:ext uri="{FF2B5EF4-FFF2-40B4-BE49-F238E27FC236}">
                          <a16:creationId xmlns:a16="http://schemas.microsoft.com/office/drawing/2014/main" id="{1E469E82-9E56-A116-C699-9FD8ED096B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51344" y="4775703"/>
                      <a:ext cx="0" cy="29219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60" name="Group 559">
                    <a:extLst>
                      <a:ext uri="{FF2B5EF4-FFF2-40B4-BE49-F238E27FC236}">
                        <a16:creationId xmlns:a16="http://schemas.microsoft.com/office/drawing/2014/main" id="{11ADBEED-0EB0-4B3F-7642-3CD1FF651613}"/>
                      </a:ext>
                    </a:extLst>
                  </p:cNvPr>
                  <p:cNvGrpSpPr/>
                  <p:nvPr/>
                </p:nvGrpSpPr>
                <p:grpSpPr>
                  <a:xfrm>
                    <a:off x="7735432" y="5490941"/>
                    <a:ext cx="73182" cy="57343"/>
                    <a:chOff x="7504568" y="4771176"/>
                    <a:chExt cx="93552" cy="33746"/>
                  </a:xfrm>
                </p:grpSpPr>
                <p:cxnSp>
                  <p:nvCxnSpPr>
                    <p:cNvPr id="573" name="Straight Connector 572">
                      <a:extLst>
                        <a:ext uri="{FF2B5EF4-FFF2-40B4-BE49-F238E27FC236}">
                          <a16:creationId xmlns:a16="http://schemas.microsoft.com/office/drawing/2014/main" id="{665C1044-9292-355E-4273-D77C93ECFB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04568" y="4771176"/>
                      <a:ext cx="9355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74" name="Straight Connector 573">
                      <a:extLst>
                        <a:ext uri="{FF2B5EF4-FFF2-40B4-BE49-F238E27FC236}">
                          <a16:creationId xmlns:a16="http://schemas.microsoft.com/office/drawing/2014/main" id="{6F34BEB4-EAF0-DA4B-0D72-D75A88FDA3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51344" y="4775703"/>
                      <a:ext cx="0" cy="29219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61" name="Group 560">
                    <a:extLst>
                      <a:ext uri="{FF2B5EF4-FFF2-40B4-BE49-F238E27FC236}">
                        <a16:creationId xmlns:a16="http://schemas.microsoft.com/office/drawing/2014/main" id="{99A9E9AC-8A94-0DD2-55DB-58558522AD87}"/>
                      </a:ext>
                    </a:extLst>
                  </p:cNvPr>
                  <p:cNvGrpSpPr/>
                  <p:nvPr/>
                </p:nvGrpSpPr>
                <p:grpSpPr>
                  <a:xfrm>
                    <a:off x="8035705" y="5598074"/>
                    <a:ext cx="73182" cy="57343"/>
                    <a:chOff x="7504568" y="4771176"/>
                    <a:chExt cx="93552" cy="33746"/>
                  </a:xfrm>
                </p:grpSpPr>
                <p:cxnSp>
                  <p:nvCxnSpPr>
                    <p:cNvPr id="571" name="Straight Connector 570">
                      <a:extLst>
                        <a:ext uri="{FF2B5EF4-FFF2-40B4-BE49-F238E27FC236}">
                          <a16:creationId xmlns:a16="http://schemas.microsoft.com/office/drawing/2014/main" id="{C27077E1-E8B6-8FBA-F177-623D7376E5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04568" y="4771176"/>
                      <a:ext cx="9355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72" name="Straight Connector 571">
                      <a:extLst>
                        <a:ext uri="{FF2B5EF4-FFF2-40B4-BE49-F238E27FC236}">
                          <a16:creationId xmlns:a16="http://schemas.microsoft.com/office/drawing/2014/main" id="{209376F9-0E13-CE48-47B7-D24FDC9048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51344" y="4775703"/>
                      <a:ext cx="0" cy="29219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62" name="Group 561">
                    <a:extLst>
                      <a:ext uri="{FF2B5EF4-FFF2-40B4-BE49-F238E27FC236}">
                        <a16:creationId xmlns:a16="http://schemas.microsoft.com/office/drawing/2014/main" id="{11098795-1851-5C98-601B-96F7727C5959}"/>
                      </a:ext>
                    </a:extLst>
                  </p:cNvPr>
                  <p:cNvGrpSpPr/>
                  <p:nvPr/>
                </p:nvGrpSpPr>
                <p:grpSpPr>
                  <a:xfrm>
                    <a:off x="8342014" y="5602600"/>
                    <a:ext cx="73182" cy="57343"/>
                    <a:chOff x="7504568" y="4771176"/>
                    <a:chExt cx="93552" cy="33746"/>
                  </a:xfrm>
                </p:grpSpPr>
                <p:cxnSp>
                  <p:nvCxnSpPr>
                    <p:cNvPr id="569" name="Straight Connector 568">
                      <a:extLst>
                        <a:ext uri="{FF2B5EF4-FFF2-40B4-BE49-F238E27FC236}">
                          <a16:creationId xmlns:a16="http://schemas.microsoft.com/office/drawing/2014/main" id="{41788F16-E63E-F268-C67E-B7C20DD6EA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04568" y="4771176"/>
                      <a:ext cx="9355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70" name="Straight Connector 569">
                      <a:extLst>
                        <a:ext uri="{FF2B5EF4-FFF2-40B4-BE49-F238E27FC236}">
                          <a16:creationId xmlns:a16="http://schemas.microsoft.com/office/drawing/2014/main" id="{CDE628D0-43F3-B6CF-0216-2128BE4EC2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51344" y="4775703"/>
                      <a:ext cx="0" cy="29219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8BBAFD6E-A174-CC3D-B26B-12A8621D82BF}"/>
                      </a:ext>
                    </a:extLst>
                  </p:cNvPr>
                  <p:cNvGrpSpPr/>
                  <p:nvPr/>
                </p:nvGrpSpPr>
                <p:grpSpPr>
                  <a:xfrm>
                    <a:off x="8566841" y="5863642"/>
                    <a:ext cx="73182" cy="57343"/>
                    <a:chOff x="7504568" y="4771176"/>
                    <a:chExt cx="93552" cy="33746"/>
                  </a:xfrm>
                </p:grpSpPr>
                <p:cxnSp>
                  <p:nvCxnSpPr>
                    <p:cNvPr id="567" name="Straight Connector 566">
                      <a:extLst>
                        <a:ext uri="{FF2B5EF4-FFF2-40B4-BE49-F238E27FC236}">
                          <a16:creationId xmlns:a16="http://schemas.microsoft.com/office/drawing/2014/main" id="{74FE24E4-8073-949B-48BC-5E15B86BF1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04568" y="4771176"/>
                      <a:ext cx="9355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68" name="Straight Connector 567">
                      <a:extLst>
                        <a:ext uri="{FF2B5EF4-FFF2-40B4-BE49-F238E27FC236}">
                          <a16:creationId xmlns:a16="http://schemas.microsoft.com/office/drawing/2014/main" id="{50895A55-76C5-8DD3-9D8C-129C393DDA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51344" y="4775703"/>
                      <a:ext cx="0" cy="29219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14B4B245-1111-AAB6-79F6-FF4011761369}"/>
                      </a:ext>
                    </a:extLst>
                  </p:cNvPr>
                  <p:cNvGrpSpPr/>
                  <p:nvPr/>
                </p:nvGrpSpPr>
                <p:grpSpPr>
                  <a:xfrm>
                    <a:off x="8800722" y="5913436"/>
                    <a:ext cx="73182" cy="57343"/>
                    <a:chOff x="7504568" y="4771176"/>
                    <a:chExt cx="93552" cy="33746"/>
                  </a:xfrm>
                </p:grpSpPr>
                <p:cxnSp>
                  <p:nvCxnSpPr>
                    <p:cNvPr id="565" name="Straight Connector 564">
                      <a:extLst>
                        <a:ext uri="{FF2B5EF4-FFF2-40B4-BE49-F238E27FC236}">
                          <a16:creationId xmlns:a16="http://schemas.microsoft.com/office/drawing/2014/main" id="{5703304D-E9E3-D284-90B5-DADCA43EEC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04568" y="4771176"/>
                      <a:ext cx="9355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66" name="Straight Connector 565">
                      <a:extLst>
                        <a:ext uri="{FF2B5EF4-FFF2-40B4-BE49-F238E27FC236}">
                          <a16:creationId xmlns:a16="http://schemas.microsoft.com/office/drawing/2014/main" id="{9B9D0D45-F708-50BC-BA42-9AD772EF4E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551344" y="4775703"/>
                      <a:ext cx="0" cy="29219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95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</p:grpSp>
            <p:sp>
              <p:nvSpPr>
                <p:cNvPr id="542" name="Isosceles Triangle 541">
                  <a:extLst>
                    <a:ext uri="{FF2B5EF4-FFF2-40B4-BE49-F238E27FC236}">
                      <a16:creationId xmlns:a16="http://schemas.microsoft.com/office/drawing/2014/main" id="{0B1E2D82-ECA5-285B-0391-6B445BBD74B0}"/>
                    </a:ext>
                  </a:extLst>
                </p:cNvPr>
                <p:cNvSpPr/>
                <p:nvPr/>
              </p:nvSpPr>
              <p:spPr bwMode="gray">
                <a:xfrm>
                  <a:off x="7261633" y="5552789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43" name="Isosceles Triangle 542">
                  <a:extLst>
                    <a:ext uri="{FF2B5EF4-FFF2-40B4-BE49-F238E27FC236}">
                      <a16:creationId xmlns:a16="http://schemas.microsoft.com/office/drawing/2014/main" id="{E450D3F7-7B4D-DCD9-09F0-6D6817FFBBC6}"/>
                    </a:ext>
                  </a:extLst>
                </p:cNvPr>
                <p:cNvSpPr/>
                <p:nvPr/>
              </p:nvSpPr>
              <p:spPr bwMode="gray">
                <a:xfrm>
                  <a:off x="7411015" y="5509031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44" name="Isosceles Triangle 543">
                  <a:extLst>
                    <a:ext uri="{FF2B5EF4-FFF2-40B4-BE49-F238E27FC236}">
                      <a16:creationId xmlns:a16="http://schemas.microsoft.com/office/drawing/2014/main" id="{67DFA17E-DCFE-07F5-3E72-F42DA4895B9B}"/>
                    </a:ext>
                  </a:extLst>
                </p:cNvPr>
                <p:cNvSpPr/>
                <p:nvPr/>
              </p:nvSpPr>
              <p:spPr bwMode="gray">
                <a:xfrm>
                  <a:off x="7723359" y="5513558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45" name="Isosceles Triangle 544">
                  <a:extLst>
                    <a:ext uri="{FF2B5EF4-FFF2-40B4-BE49-F238E27FC236}">
                      <a16:creationId xmlns:a16="http://schemas.microsoft.com/office/drawing/2014/main" id="{CFC22229-B34B-7B91-A70B-4258B5AC59EE}"/>
                    </a:ext>
                  </a:extLst>
                </p:cNvPr>
                <p:cNvSpPr/>
                <p:nvPr/>
              </p:nvSpPr>
              <p:spPr bwMode="gray">
                <a:xfrm>
                  <a:off x="8023632" y="5623708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46" name="Isosceles Triangle 545">
                  <a:extLst>
                    <a:ext uri="{FF2B5EF4-FFF2-40B4-BE49-F238E27FC236}">
                      <a16:creationId xmlns:a16="http://schemas.microsoft.com/office/drawing/2014/main" id="{9C7918D2-2A62-5BB8-5FAC-F78D9AE54936}"/>
                    </a:ext>
                  </a:extLst>
                </p:cNvPr>
                <p:cNvSpPr/>
                <p:nvPr/>
              </p:nvSpPr>
              <p:spPr bwMode="gray">
                <a:xfrm>
                  <a:off x="8329941" y="5637288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47" name="Isosceles Triangle 546">
                  <a:extLst>
                    <a:ext uri="{FF2B5EF4-FFF2-40B4-BE49-F238E27FC236}">
                      <a16:creationId xmlns:a16="http://schemas.microsoft.com/office/drawing/2014/main" id="{1B881A86-8F1A-2143-C80B-2C907BDB922F}"/>
                    </a:ext>
                  </a:extLst>
                </p:cNvPr>
                <p:cNvSpPr/>
                <p:nvPr/>
              </p:nvSpPr>
              <p:spPr bwMode="gray">
                <a:xfrm>
                  <a:off x="8557787" y="5856080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48" name="Isosceles Triangle 547">
                  <a:extLst>
                    <a:ext uri="{FF2B5EF4-FFF2-40B4-BE49-F238E27FC236}">
                      <a16:creationId xmlns:a16="http://schemas.microsoft.com/office/drawing/2014/main" id="{1C3D7322-C645-AAA3-FF52-F5937EE7F94C}"/>
                    </a:ext>
                  </a:extLst>
                </p:cNvPr>
                <p:cNvSpPr/>
                <p:nvPr/>
              </p:nvSpPr>
              <p:spPr bwMode="gray">
                <a:xfrm>
                  <a:off x="8788651" y="5896821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49" name="Isosceles Triangle 548">
                  <a:extLst>
                    <a:ext uri="{FF2B5EF4-FFF2-40B4-BE49-F238E27FC236}">
                      <a16:creationId xmlns:a16="http://schemas.microsoft.com/office/drawing/2014/main" id="{2C2195D4-9631-CFA6-68E6-16BD9080D435}"/>
                    </a:ext>
                  </a:extLst>
                </p:cNvPr>
                <p:cNvSpPr/>
                <p:nvPr/>
              </p:nvSpPr>
              <p:spPr bwMode="gray">
                <a:xfrm>
                  <a:off x="9016497" y="5931526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0" name="Isosceles Triangle 549">
                  <a:extLst>
                    <a:ext uri="{FF2B5EF4-FFF2-40B4-BE49-F238E27FC236}">
                      <a16:creationId xmlns:a16="http://schemas.microsoft.com/office/drawing/2014/main" id="{C06754B0-C001-E1E1-14C3-72480BB049F7}"/>
                    </a:ext>
                  </a:extLst>
                </p:cNvPr>
                <p:cNvSpPr/>
                <p:nvPr/>
              </p:nvSpPr>
              <p:spPr bwMode="gray">
                <a:xfrm>
                  <a:off x="9322806" y="5951142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1" name="Isosceles Triangle 550">
                  <a:extLst>
                    <a:ext uri="{FF2B5EF4-FFF2-40B4-BE49-F238E27FC236}">
                      <a16:creationId xmlns:a16="http://schemas.microsoft.com/office/drawing/2014/main" id="{70CE2EE5-DFFE-DF46-2A90-0A2727DF5EA4}"/>
                    </a:ext>
                  </a:extLst>
                </p:cNvPr>
                <p:cNvSpPr/>
                <p:nvPr/>
              </p:nvSpPr>
              <p:spPr bwMode="gray">
                <a:xfrm>
                  <a:off x="9550651" y="5961705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2" name="Isosceles Triangle 551">
                  <a:extLst>
                    <a:ext uri="{FF2B5EF4-FFF2-40B4-BE49-F238E27FC236}">
                      <a16:creationId xmlns:a16="http://schemas.microsoft.com/office/drawing/2014/main" id="{C8BE4337-E28B-482F-63E0-4045F264E3AC}"/>
                    </a:ext>
                  </a:extLst>
                </p:cNvPr>
                <p:cNvSpPr/>
                <p:nvPr/>
              </p:nvSpPr>
              <p:spPr bwMode="gray">
                <a:xfrm>
                  <a:off x="9932406" y="5969250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3" name="Isosceles Triangle 552">
                  <a:extLst>
                    <a:ext uri="{FF2B5EF4-FFF2-40B4-BE49-F238E27FC236}">
                      <a16:creationId xmlns:a16="http://schemas.microsoft.com/office/drawing/2014/main" id="{E9561D63-7B5B-65A7-AFC6-C44A4E9C0196}"/>
                    </a:ext>
                  </a:extLst>
                </p:cNvPr>
                <p:cNvSpPr/>
                <p:nvPr/>
              </p:nvSpPr>
              <p:spPr bwMode="gray">
                <a:xfrm>
                  <a:off x="10084806" y="5970759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4" name="Isosceles Triangle 553">
                  <a:extLst>
                    <a:ext uri="{FF2B5EF4-FFF2-40B4-BE49-F238E27FC236}">
                      <a16:creationId xmlns:a16="http://schemas.microsoft.com/office/drawing/2014/main" id="{A12CEF6D-AC2D-EC15-5B51-65AB998CB526}"/>
                    </a:ext>
                  </a:extLst>
                </p:cNvPr>
                <p:cNvSpPr/>
                <p:nvPr/>
              </p:nvSpPr>
              <p:spPr bwMode="gray">
                <a:xfrm>
                  <a:off x="10391114" y="5972268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5" name="Isosceles Triangle 554">
                  <a:extLst>
                    <a:ext uri="{FF2B5EF4-FFF2-40B4-BE49-F238E27FC236}">
                      <a16:creationId xmlns:a16="http://schemas.microsoft.com/office/drawing/2014/main" id="{54BDD83B-3127-3585-0005-96BEBF397195}"/>
                    </a:ext>
                  </a:extLst>
                </p:cNvPr>
                <p:cNvSpPr/>
                <p:nvPr/>
              </p:nvSpPr>
              <p:spPr bwMode="gray">
                <a:xfrm>
                  <a:off x="10618960" y="5970759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6" name="Isosceles Triangle 555">
                  <a:extLst>
                    <a:ext uri="{FF2B5EF4-FFF2-40B4-BE49-F238E27FC236}">
                      <a16:creationId xmlns:a16="http://schemas.microsoft.com/office/drawing/2014/main" id="{1BC3475B-A7C3-C8FF-6C6C-6AB165973C1A}"/>
                    </a:ext>
                  </a:extLst>
                </p:cNvPr>
                <p:cNvSpPr/>
                <p:nvPr/>
              </p:nvSpPr>
              <p:spPr bwMode="gray">
                <a:xfrm>
                  <a:off x="10925269" y="5975286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7" name="Isosceles Triangle 556">
                  <a:extLst>
                    <a:ext uri="{FF2B5EF4-FFF2-40B4-BE49-F238E27FC236}">
                      <a16:creationId xmlns:a16="http://schemas.microsoft.com/office/drawing/2014/main" id="{AE295382-85CE-2207-E783-7DF52774080C}"/>
                    </a:ext>
                  </a:extLst>
                </p:cNvPr>
                <p:cNvSpPr/>
                <p:nvPr/>
              </p:nvSpPr>
              <p:spPr bwMode="gray">
                <a:xfrm>
                  <a:off x="11153114" y="5973777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558" name="Isosceles Triangle 557">
                  <a:extLst>
                    <a:ext uri="{FF2B5EF4-FFF2-40B4-BE49-F238E27FC236}">
                      <a16:creationId xmlns:a16="http://schemas.microsoft.com/office/drawing/2014/main" id="{E0B0B9E9-7075-A3CF-6C05-8E53F0C2F141}"/>
                    </a:ext>
                  </a:extLst>
                </p:cNvPr>
                <p:cNvSpPr/>
                <p:nvPr/>
              </p:nvSpPr>
              <p:spPr bwMode="gray">
                <a:xfrm>
                  <a:off x="11456405" y="5975286"/>
                  <a:ext cx="99588" cy="81484"/>
                </a:xfrm>
                <a:prstGeom prst="triangle">
                  <a:avLst/>
                </a:prstGeom>
                <a:solidFill>
                  <a:srgbClr val="0095FF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</p:grp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EBB7E2DC-EB00-CB85-B354-18D04ACCF9B0}"/>
                  </a:ext>
                </a:extLst>
              </p:cNvPr>
              <p:cNvSpPr/>
              <p:nvPr/>
            </p:nvSpPr>
            <p:spPr bwMode="gray">
              <a:xfrm>
                <a:off x="7315200" y="5561846"/>
                <a:ext cx="4191754" cy="461726"/>
              </a:xfrm>
              <a:custGeom>
                <a:avLst/>
                <a:gdLst>
                  <a:gd name="connsiteX0" fmla="*/ 0 w 4191754"/>
                  <a:gd name="connsiteY0" fmla="*/ 48285 h 461726"/>
                  <a:gd name="connsiteX1" fmla="*/ 144855 w 4191754"/>
                  <a:gd name="connsiteY1" fmla="*/ 0 h 461726"/>
                  <a:gd name="connsiteX2" fmla="*/ 452673 w 4191754"/>
                  <a:gd name="connsiteY2" fmla="*/ 6035 h 461726"/>
                  <a:gd name="connsiteX3" fmla="*/ 754455 w 4191754"/>
                  <a:gd name="connsiteY3" fmla="*/ 117695 h 461726"/>
                  <a:gd name="connsiteX4" fmla="*/ 1062273 w 4191754"/>
                  <a:gd name="connsiteY4" fmla="*/ 126748 h 461726"/>
                  <a:gd name="connsiteX5" fmla="*/ 1294646 w 4191754"/>
                  <a:gd name="connsiteY5" fmla="*/ 337996 h 461726"/>
                  <a:gd name="connsiteX6" fmla="*/ 1527018 w 4191754"/>
                  <a:gd name="connsiteY6" fmla="*/ 380245 h 461726"/>
                  <a:gd name="connsiteX7" fmla="*/ 1753354 w 4191754"/>
                  <a:gd name="connsiteY7" fmla="*/ 416459 h 461726"/>
                  <a:gd name="connsiteX8" fmla="*/ 2058154 w 4191754"/>
                  <a:gd name="connsiteY8" fmla="*/ 437584 h 461726"/>
                  <a:gd name="connsiteX9" fmla="*/ 2287509 w 4191754"/>
                  <a:gd name="connsiteY9" fmla="*/ 452673 h 461726"/>
                  <a:gd name="connsiteX10" fmla="*/ 2667754 w 4191754"/>
                  <a:gd name="connsiteY10" fmla="*/ 455691 h 461726"/>
                  <a:gd name="connsiteX11" fmla="*/ 2824681 w 4191754"/>
                  <a:gd name="connsiteY11" fmla="*/ 458708 h 461726"/>
                  <a:gd name="connsiteX12" fmla="*/ 3129481 w 4191754"/>
                  <a:gd name="connsiteY12" fmla="*/ 461726 h 461726"/>
                  <a:gd name="connsiteX13" fmla="*/ 3361853 w 4191754"/>
                  <a:gd name="connsiteY13" fmla="*/ 461726 h 461726"/>
                  <a:gd name="connsiteX14" fmla="*/ 3660618 w 4191754"/>
                  <a:gd name="connsiteY14" fmla="*/ 458708 h 461726"/>
                  <a:gd name="connsiteX15" fmla="*/ 3883937 w 4191754"/>
                  <a:gd name="connsiteY15" fmla="*/ 458708 h 461726"/>
                  <a:gd name="connsiteX16" fmla="*/ 4191754 w 4191754"/>
                  <a:gd name="connsiteY16" fmla="*/ 461726 h 46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91754" h="461726">
                    <a:moveTo>
                      <a:pt x="0" y="48285"/>
                    </a:moveTo>
                    <a:lnTo>
                      <a:pt x="144855" y="0"/>
                    </a:lnTo>
                    <a:lnTo>
                      <a:pt x="452673" y="6035"/>
                    </a:lnTo>
                    <a:lnTo>
                      <a:pt x="754455" y="117695"/>
                    </a:lnTo>
                    <a:lnTo>
                      <a:pt x="1062273" y="126748"/>
                    </a:lnTo>
                    <a:lnTo>
                      <a:pt x="1294646" y="337996"/>
                    </a:lnTo>
                    <a:lnTo>
                      <a:pt x="1527018" y="380245"/>
                    </a:lnTo>
                    <a:lnTo>
                      <a:pt x="1753354" y="416459"/>
                    </a:lnTo>
                    <a:lnTo>
                      <a:pt x="2058154" y="437584"/>
                    </a:lnTo>
                    <a:lnTo>
                      <a:pt x="2287509" y="452673"/>
                    </a:lnTo>
                    <a:lnTo>
                      <a:pt x="2667754" y="455691"/>
                    </a:lnTo>
                    <a:lnTo>
                      <a:pt x="2824681" y="458708"/>
                    </a:lnTo>
                    <a:lnTo>
                      <a:pt x="3129481" y="461726"/>
                    </a:lnTo>
                    <a:lnTo>
                      <a:pt x="3361853" y="461726"/>
                    </a:lnTo>
                    <a:lnTo>
                      <a:pt x="3660618" y="458708"/>
                    </a:lnTo>
                    <a:lnTo>
                      <a:pt x="3883937" y="458708"/>
                    </a:lnTo>
                    <a:lnTo>
                      <a:pt x="4191754" y="461726"/>
                    </a:lnTo>
                  </a:path>
                </a:pathLst>
              </a:custGeom>
              <a:noFill/>
              <a:ln w="28575" cap="flat" cmpd="sng" algn="ctr">
                <a:solidFill>
                  <a:srgbClr val="0095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344E4FBC-2979-2ADB-01EE-C961805D7647}"/>
                </a:ext>
              </a:extLst>
            </p:cNvPr>
            <p:cNvGrpSpPr/>
            <p:nvPr/>
          </p:nvGrpSpPr>
          <p:grpSpPr>
            <a:xfrm>
              <a:off x="7267536" y="5317416"/>
              <a:ext cx="4276992" cy="379256"/>
              <a:chOff x="7267536" y="5317416"/>
              <a:chExt cx="4276992" cy="379256"/>
            </a:xfrm>
          </p:grpSpPr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A3353435-A590-165D-84AA-E13C3C18DF05}"/>
                  </a:ext>
                </a:extLst>
              </p:cNvPr>
              <p:cNvGrpSpPr/>
              <p:nvPr/>
            </p:nvGrpSpPr>
            <p:grpSpPr>
              <a:xfrm>
                <a:off x="7267536" y="5317416"/>
                <a:ext cx="4276992" cy="379256"/>
                <a:chOff x="7267536" y="5317416"/>
                <a:chExt cx="4276992" cy="379256"/>
              </a:xfrm>
            </p:grpSpPr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C048F8C3-B8C3-3D89-E219-E5580D04C9CD}"/>
                    </a:ext>
                  </a:extLst>
                </p:cNvPr>
                <p:cNvGrpSpPr/>
                <p:nvPr/>
              </p:nvGrpSpPr>
              <p:grpSpPr>
                <a:xfrm>
                  <a:off x="7272196" y="5317416"/>
                  <a:ext cx="4267955" cy="325219"/>
                  <a:chOff x="7272196" y="5317416"/>
                  <a:chExt cx="4267955" cy="325219"/>
                </a:xfrm>
              </p:grpSpPr>
              <p:grpSp>
                <p:nvGrpSpPr>
                  <p:cNvPr id="488" name="Group 487">
                    <a:extLst>
                      <a:ext uri="{FF2B5EF4-FFF2-40B4-BE49-F238E27FC236}">
                        <a16:creationId xmlns:a16="http://schemas.microsoft.com/office/drawing/2014/main" id="{C8F5CB43-3BE8-442B-EFB1-BF1D4EAB4AC0}"/>
                      </a:ext>
                    </a:extLst>
                  </p:cNvPr>
                  <p:cNvGrpSpPr/>
                  <p:nvPr/>
                </p:nvGrpSpPr>
                <p:grpSpPr>
                  <a:xfrm>
                    <a:off x="7272196" y="5552806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37" name="Straight Connector 536">
                      <a:extLst>
                        <a:ext uri="{FF2B5EF4-FFF2-40B4-BE49-F238E27FC236}">
                          <a16:creationId xmlns:a16="http://schemas.microsoft.com/office/drawing/2014/main" id="{4C043927-C8B2-914A-74BB-9CE60090FE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38" name="Straight Connector 537">
                      <a:extLst>
                        <a:ext uri="{FF2B5EF4-FFF2-40B4-BE49-F238E27FC236}">
                          <a16:creationId xmlns:a16="http://schemas.microsoft.com/office/drawing/2014/main" id="{34A4662B-B05C-219C-D9B3-6BA1A5489B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89" name="Group 488">
                    <a:extLst>
                      <a:ext uri="{FF2B5EF4-FFF2-40B4-BE49-F238E27FC236}">
                        <a16:creationId xmlns:a16="http://schemas.microsoft.com/office/drawing/2014/main" id="{BFC5EEA7-3323-1E9D-5825-8E0131DA610B}"/>
                      </a:ext>
                    </a:extLst>
                  </p:cNvPr>
                  <p:cNvGrpSpPr/>
                  <p:nvPr/>
                </p:nvGrpSpPr>
                <p:grpSpPr>
                  <a:xfrm>
                    <a:off x="7421578" y="5521119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47BABD16-7E47-E46D-512C-230BD49251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A8528BFB-4675-F80B-45AC-28368D7A64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0" name="Group 489">
                    <a:extLst>
                      <a:ext uri="{FF2B5EF4-FFF2-40B4-BE49-F238E27FC236}">
                        <a16:creationId xmlns:a16="http://schemas.microsoft.com/office/drawing/2014/main" id="{6AE2888B-7455-2410-D6D6-2BB48B33B835}"/>
                      </a:ext>
                    </a:extLst>
                  </p:cNvPr>
                  <p:cNvGrpSpPr/>
                  <p:nvPr/>
                </p:nvGrpSpPr>
                <p:grpSpPr>
                  <a:xfrm>
                    <a:off x="7727887" y="5380790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10B0C390-CF0D-BA91-19EE-3B153FA688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A34BA023-F745-53DE-8D5B-1D09AC1BB5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1" name="Group 490">
                    <a:extLst>
                      <a:ext uri="{FF2B5EF4-FFF2-40B4-BE49-F238E27FC236}">
                        <a16:creationId xmlns:a16="http://schemas.microsoft.com/office/drawing/2014/main" id="{84E8305A-DADB-E57A-40AA-1E02B69C9A5E}"/>
                      </a:ext>
                    </a:extLst>
                  </p:cNvPr>
                  <p:cNvGrpSpPr/>
                  <p:nvPr/>
                </p:nvGrpSpPr>
                <p:grpSpPr>
                  <a:xfrm>
                    <a:off x="8034196" y="5324961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F0044FC6-2384-13A8-289F-CF8960ED79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34B1F831-BCBD-46B8-1FD1-6BD17E8BBD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C1B36087-95AC-34ED-E7F5-F8CAB9267F59}"/>
                      </a:ext>
                    </a:extLst>
                  </p:cNvPr>
                  <p:cNvGrpSpPr/>
                  <p:nvPr/>
                </p:nvGrpSpPr>
                <p:grpSpPr>
                  <a:xfrm>
                    <a:off x="8340505" y="5317416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A602DACD-1D39-47B4-2040-5C45068141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01DDCB75-883C-056F-CCB9-D69BBB2D42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D5043B8A-9A42-CEF1-81B4-65A59A5C0AA5}"/>
                      </a:ext>
                    </a:extLst>
                  </p:cNvPr>
                  <p:cNvGrpSpPr/>
                  <p:nvPr/>
                </p:nvGrpSpPr>
                <p:grpSpPr>
                  <a:xfrm>
                    <a:off x="8568351" y="5337032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F9FCE82B-723E-F089-6FC8-E19E47B725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AA2BE298-1915-1E92-879A-E8B588798E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A292D0F7-B5F8-28CE-88FC-2BA849EB63D2}"/>
                      </a:ext>
                    </a:extLst>
                  </p:cNvPr>
                  <p:cNvGrpSpPr/>
                  <p:nvPr/>
                </p:nvGrpSpPr>
                <p:grpSpPr>
                  <a:xfrm>
                    <a:off x="8799215" y="5332505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AA442452-E44C-4FFF-20C4-2849BBCB49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1F3A249E-086B-BAED-835F-0783784396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5" name="Group 494">
                    <a:extLst>
                      <a:ext uri="{FF2B5EF4-FFF2-40B4-BE49-F238E27FC236}">
                        <a16:creationId xmlns:a16="http://schemas.microsoft.com/office/drawing/2014/main" id="{553D82B5-A4CF-76A4-CAC2-BFEC02154E01}"/>
                      </a:ext>
                    </a:extLst>
                  </p:cNvPr>
                  <p:cNvGrpSpPr/>
                  <p:nvPr/>
                </p:nvGrpSpPr>
                <p:grpSpPr>
                  <a:xfrm>
                    <a:off x="9027060" y="5352121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23" name="Straight Connector 522">
                      <a:extLst>
                        <a:ext uri="{FF2B5EF4-FFF2-40B4-BE49-F238E27FC236}">
                          <a16:creationId xmlns:a16="http://schemas.microsoft.com/office/drawing/2014/main" id="{19DD72A1-2A0D-FC47-FCD2-F4DDD9C010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00D81DDE-CE9D-C0F9-BF08-9C7E8F55BA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6DB1DDAE-F315-0191-6A63-0D984F682E88}"/>
                      </a:ext>
                    </a:extLst>
                  </p:cNvPr>
                  <p:cNvGrpSpPr/>
                  <p:nvPr/>
                </p:nvGrpSpPr>
                <p:grpSpPr>
                  <a:xfrm>
                    <a:off x="9330351" y="5347594"/>
                    <a:ext cx="73182" cy="57343"/>
                    <a:chOff x="7887832" y="5643341"/>
                    <a:chExt cx="73182" cy="57343"/>
                  </a:xfrm>
                </p:grpSpPr>
                <p:cxnSp>
                  <p:nvCxnSpPr>
                    <p:cNvPr id="521" name="Straight Connector 520">
                      <a:extLst>
                        <a:ext uri="{FF2B5EF4-FFF2-40B4-BE49-F238E27FC236}">
                          <a16:creationId xmlns:a16="http://schemas.microsoft.com/office/drawing/2014/main" id="{36C8D8F3-C481-641F-40E9-E19895E1FD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22" name="Straight Connector 521">
                      <a:extLst>
                        <a:ext uri="{FF2B5EF4-FFF2-40B4-BE49-F238E27FC236}">
                          <a16:creationId xmlns:a16="http://schemas.microsoft.com/office/drawing/2014/main" id="{0903097A-595F-69C1-EAD7-0161403CA5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4965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7" name="Group 496">
                    <a:extLst>
                      <a:ext uri="{FF2B5EF4-FFF2-40B4-BE49-F238E27FC236}">
                        <a16:creationId xmlns:a16="http://schemas.microsoft.com/office/drawing/2014/main" id="{094B1212-207F-54A6-4333-257428568D96}"/>
                      </a:ext>
                    </a:extLst>
                  </p:cNvPr>
                  <p:cNvGrpSpPr/>
                  <p:nvPr/>
                </p:nvGrpSpPr>
                <p:grpSpPr>
                  <a:xfrm>
                    <a:off x="9564233" y="5373245"/>
                    <a:ext cx="73182" cy="79693"/>
                    <a:chOff x="7887832" y="5643341"/>
                    <a:chExt cx="73182" cy="79693"/>
                  </a:xfrm>
                </p:grpSpPr>
                <p:cxnSp>
                  <p:nvCxnSpPr>
                    <p:cNvPr id="519" name="Straight Connector 518">
                      <a:extLst>
                        <a:ext uri="{FF2B5EF4-FFF2-40B4-BE49-F238E27FC236}">
                          <a16:creationId xmlns:a16="http://schemas.microsoft.com/office/drawing/2014/main" id="{D5BC0BE4-B84E-F41A-D2DF-D2FAE4068C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20" name="Straight Connector 519">
                      <a:extLst>
                        <a:ext uri="{FF2B5EF4-FFF2-40B4-BE49-F238E27FC236}">
                          <a16:creationId xmlns:a16="http://schemas.microsoft.com/office/drawing/2014/main" id="{ADB6543E-85D9-0AA7-C598-BE4270B732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72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981B1797-E334-B3F2-A310-3C4F96B0DFF3}"/>
                      </a:ext>
                    </a:extLst>
                  </p:cNvPr>
                  <p:cNvGrpSpPr/>
                  <p:nvPr/>
                </p:nvGrpSpPr>
                <p:grpSpPr>
                  <a:xfrm>
                    <a:off x="9942970" y="5429075"/>
                    <a:ext cx="73182" cy="79693"/>
                    <a:chOff x="7887832" y="5643341"/>
                    <a:chExt cx="73182" cy="79693"/>
                  </a:xfrm>
                </p:grpSpPr>
                <p:cxnSp>
                  <p:nvCxnSpPr>
                    <p:cNvPr id="517" name="Straight Connector 516">
                      <a:extLst>
                        <a:ext uri="{FF2B5EF4-FFF2-40B4-BE49-F238E27FC236}">
                          <a16:creationId xmlns:a16="http://schemas.microsoft.com/office/drawing/2014/main" id="{294CA712-4383-6991-6002-9767531375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18" name="Straight Connector 517">
                      <a:extLst>
                        <a:ext uri="{FF2B5EF4-FFF2-40B4-BE49-F238E27FC236}">
                          <a16:creationId xmlns:a16="http://schemas.microsoft.com/office/drawing/2014/main" id="{96190524-9AA4-5E4C-3E19-9CE105D00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72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F871A39F-FDE1-E459-373D-B1A43A73147E}"/>
                      </a:ext>
                    </a:extLst>
                  </p:cNvPr>
                  <p:cNvGrpSpPr/>
                  <p:nvPr/>
                </p:nvGrpSpPr>
                <p:grpSpPr>
                  <a:xfrm>
                    <a:off x="10098388" y="5430584"/>
                    <a:ext cx="73182" cy="115693"/>
                    <a:chOff x="7887832" y="5643341"/>
                    <a:chExt cx="73182" cy="115693"/>
                  </a:xfrm>
                </p:grpSpPr>
                <p:cxnSp>
                  <p:nvCxnSpPr>
                    <p:cNvPr id="515" name="Straight Connector 514">
                      <a:extLst>
                        <a:ext uri="{FF2B5EF4-FFF2-40B4-BE49-F238E27FC236}">
                          <a16:creationId xmlns:a16="http://schemas.microsoft.com/office/drawing/2014/main" id="{F293856A-3059-8A6C-4E36-FE2267C728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16" name="Straight Connector 515">
                      <a:extLst>
                        <a:ext uri="{FF2B5EF4-FFF2-40B4-BE49-F238E27FC236}">
                          <a16:creationId xmlns:a16="http://schemas.microsoft.com/office/drawing/2014/main" id="{38F5653B-A50B-9E6F-35D4-C058FB4510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108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00" name="Group 499">
                    <a:extLst>
                      <a:ext uri="{FF2B5EF4-FFF2-40B4-BE49-F238E27FC236}">
                        <a16:creationId xmlns:a16="http://schemas.microsoft.com/office/drawing/2014/main" id="{374CF573-F068-30ED-B3E3-88A260C6B623}"/>
                      </a:ext>
                    </a:extLst>
                  </p:cNvPr>
                  <p:cNvGrpSpPr/>
                  <p:nvPr/>
                </p:nvGrpSpPr>
                <p:grpSpPr>
                  <a:xfrm>
                    <a:off x="10401678" y="5420022"/>
                    <a:ext cx="73182" cy="115693"/>
                    <a:chOff x="7887832" y="5643341"/>
                    <a:chExt cx="73182" cy="115693"/>
                  </a:xfrm>
                </p:grpSpPr>
                <p:cxnSp>
                  <p:nvCxnSpPr>
                    <p:cNvPr id="513" name="Straight Connector 512">
                      <a:extLst>
                        <a:ext uri="{FF2B5EF4-FFF2-40B4-BE49-F238E27FC236}">
                          <a16:creationId xmlns:a16="http://schemas.microsoft.com/office/drawing/2014/main" id="{3F041D55-CBFE-9FA2-5F29-2BBF67AA75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14" name="Straight Connector 513">
                      <a:extLst>
                        <a:ext uri="{FF2B5EF4-FFF2-40B4-BE49-F238E27FC236}">
                          <a16:creationId xmlns:a16="http://schemas.microsoft.com/office/drawing/2014/main" id="{76673407-4722-0317-82C2-4B31C9A9E2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108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01" name="Group 500">
                    <a:extLst>
                      <a:ext uri="{FF2B5EF4-FFF2-40B4-BE49-F238E27FC236}">
                        <a16:creationId xmlns:a16="http://schemas.microsoft.com/office/drawing/2014/main" id="{D92A3FF1-01C1-ECD4-CFEE-B1104F59AFF2}"/>
                      </a:ext>
                    </a:extLst>
                  </p:cNvPr>
                  <p:cNvGrpSpPr/>
                  <p:nvPr/>
                </p:nvGrpSpPr>
                <p:grpSpPr>
                  <a:xfrm>
                    <a:off x="10632541" y="5503013"/>
                    <a:ext cx="73182" cy="115693"/>
                    <a:chOff x="7887832" y="5643341"/>
                    <a:chExt cx="73182" cy="115693"/>
                  </a:xfrm>
                </p:grpSpPr>
                <p:cxnSp>
                  <p:nvCxnSpPr>
                    <p:cNvPr id="511" name="Straight Connector 510">
                      <a:extLst>
                        <a:ext uri="{FF2B5EF4-FFF2-40B4-BE49-F238E27FC236}">
                          <a16:creationId xmlns:a16="http://schemas.microsoft.com/office/drawing/2014/main" id="{C5E31127-8632-83E4-DC9B-B298FC5591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12" name="Straight Connector 511">
                      <a:extLst>
                        <a:ext uri="{FF2B5EF4-FFF2-40B4-BE49-F238E27FC236}">
                          <a16:creationId xmlns:a16="http://schemas.microsoft.com/office/drawing/2014/main" id="{34403C2E-97B6-CFB5-92BA-E9210DF3C7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108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02" name="Group 501">
                    <a:extLst>
                      <a:ext uri="{FF2B5EF4-FFF2-40B4-BE49-F238E27FC236}">
                        <a16:creationId xmlns:a16="http://schemas.microsoft.com/office/drawing/2014/main" id="{CB495E66-48E1-2CF2-909C-D46BE515881B}"/>
                      </a:ext>
                    </a:extLst>
                  </p:cNvPr>
                  <p:cNvGrpSpPr/>
                  <p:nvPr/>
                </p:nvGrpSpPr>
                <p:grpSpPr>
                  <a:xfrm>
                    <a:off x="10935832" y="5492451"/>
                    <a:ext cx="73182" cy="115693"/>
                    <a:chOff x="7887832" y="5643341"/>
                    <a:chExt cx="73182" cy="115693"/>
                  </a:xfrm>
                </p:grpSpPr>
                <p:cxnSp>
                  <p:nvCxnSpPr>
                    <p:cNvPr id="509" name="Straight Connector 508">
                      <a:extLst>
                        <a:ext uri="{FF2B5EF4-FFF2-40B4-BE49-F238E27FC236}">
                          <a16:creationId xmlns:a16="http://schemas.microsoft.com/office/drawing/2014/main" id="{09FC536D-EB1B-3870-2161-D1C3F9C71C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10" name="Straight Connector 509">
                      <a:extLst>
                        <a:ext uri="{FF2B5EF4-FFF2-40B4-BE49-F238E27FC236}">
                          <a16:creationId xmlns:a16="http://schemas.microsoft.com/office/drawing/2014/main" id="{1879CE4D-3882-763B-1780-A91F788227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108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03" name="Group 502">
                    <a:extLst>
                      <a:ext uri="{FF2B5EF4-FFF2-40B4-BE49-F238E27FC236}">
                        <a16:creationId xmlns:a16="http://schemas.microsoft.com/office/drawing/2014/main" id="{1C2089D7-25E9-BE9F-A939-696B6FB3EA0F}"/>
                      </a:ext>
                    </a:extLst>
                  </p:cNvPr>
                  <p:cNvGrpSpPr/>
                  <p:nvPr/>
                </p:nvGrpSpPr>
                <p:grpSpPr>
                  <a:xfrm>
                    <a:off x="11166696" y="5490942"/>
                    <a:ext cx="73182" cy="151693"/>
                    <a:chOff x="7887832" y="5643341"/>
                    <a:chExt cx="73182" cy="151693"/>
                  </a:xfrm>
                </p:grpSpPr>
                <p:cxnSp>
                  <p:nvCxnSpPr>
                    <p:cNvPr id="507" name="Straight Connector 506">
                      <a:extLst>
                        <a:ext uri="{FF2B5EF4-FFF2-40B4-BE49-F238E27FC236}">
                          <a16:creationId xmlns:a16="http://schemas.microsoft.com/office/drawing/2014/main" id="{FE80703B-25D6-5EAC-1797-CD304C6E9D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08" name="Straight Connector 507">
                      <a:extLst>
                        <a:ext uri="{FF2B5EF4-FFF2-40B4-BE49-F238E27FC236}">
                          <a16:creationId xmlns:a16="http://schemas.microsoft.com/office/drawing/2014/main" id="{E95FE357-A8A8-65B2-FD86-829EEB6280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144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504" name="Group 503">
                    <a:extLst>
                      <a:ext uri="{FF2B5EF4-FFF2-40B4-BE49-F238E27FC236}">
                        <a16:creationId xmlns:a16="http://schemas.microsoft.com/office/drawing/2014/main" id="{E6EF596D-B7B2-C558-5BEA-C9383BABADBF}"/>
                      </a:ext>
                    </a:extLst>
                  </p:cNvPr>
                  <p:cNvGrpSpPr/>
                  <p:nvPr/>
                </p:nvGrpSpPr>
                <p:grpSpPr>
                  <a:xfrm>
                    <a:off x="11466969" y="5341560"/>
                    <a:ext cx="73182" cy="259693"/>
                    <a:chOff x="7887832" y="5643341"/>
                    <a:chExt cx="73182" cy="259693"/>
                  </a:xfrm>
                </p:grpSpPr>
                <p:cxnSp>
                  <p:nvCxnSpPr>
                    <p:cNvPr id="505" name="Straight Connector 504">
                      <a:extLst>
                        <a:ext uri="{FF2B5EF4-FFF2-40B4-BE49-F238E27FC236}">
                          <a16:creationId xmlns:a16="http://schemas.microsoft.com/office/drawing/2014/main" id="{DC7F770B-8C39-43FB-3DB7-228D06CDE1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887832" y="5643341"/>
                      <a:ext cx="73182" cy="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506" name="Straight Connector 505">
                      <a:extLst>
                        <a:ext uri="{FF2B5EF4-FFF2-40B4-BE49-F238E27FC236}">
                          <a16:creationId xmlns:a16="http://schemas.microsoft.com/office/drawing/2014/main" id="{77F2C1C4-E5CF-E8C1-AD5B-25079A9088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gray">
                    <a:xfrm>
                      <a:off x="7924423" y="5651034"/>
                      <a:ext cx="0" cy="252000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rgbClr val="0000C8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</p:cxnSp>
              </p:grpSp>
            </p:grpSp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4934623D-8CB7-6137-B775-E16CDEDBD557}"/>
                    </a:ext>
                  </a:extLst>
                </p:cNvPr>
                <p:cNvGrpSpPr/>
                <p:nvPr/>
              </p:nvGrpSpPr>
              <p:grpSpPr>
                <a:xfrm>
                  <a:off x="7267536" y="5362467"/>
                  <a:ext cx="4276992" cy="334205"/>
                  <a:chOff x="7267536" y="5362467"/>
                  <a:chExt cx="4276992" cy="334205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CE3708F3-5AE9-1AC8-D4ED-C1358975E51C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7267536" y="5567680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4C638339-6BAC-988D-56C7-EA2C9BB48C56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7419936" y="5508832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C0299525-3FE7-2835-4521-85033A34DCF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7726245" y="5422824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76079A8C-DB9B-54A3-34AF-38C36B3F415A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8026518" y="5379065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2F9FB9C5-A8F9-6793-AE89-A99439851DFC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8335845" y="5362467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D9B3A9E3-68AD-21C8-572B-1E62172559D9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8563691" y="5376047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4F59E3B4-518C-5E8E-AA6D-6450258BB784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8797572" y="5386609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375A3C9D-F223-FA2E-6BCB-009AFB43503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022399" y="5406224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79" name="Rectangle 478">
                    <a:extLst>
                      <a:ext uri="{FF2B5EF4-FFF2-40B4-BE49-F238E27FC236}">
                        <a16:creationId xmlns:a16="http://schemas.microsoft.com/office/drawing/2014/main" id="{81A3918E-DAC2-4FE6-C282-DD127119AA34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328708" y="5410751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0" name="Rectangle 479">
                    <a:extLst>
                      <a:ext uri="{FF2B5EF4-FFF2-40B4-BE49-F238E27FC236}">
                        <a16:creationId xmlns:a16="http://schemas.microsoft.com/office/drawing/2014/main" id="{E0C7886F-6A16-D36D-FB91-9A72A5CBAA3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559572" y="5448474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1" name="Rectangle 480">
                    <a:extLst>
                      <a:ext uri="{FF2B5EF4-FFF2-40B4-BE49-F238E27FC236}">
                        <a16:creationId xmlns:a16="http://schemas.microsoft.com/office/drawing/2014/main" id="{5A52A988-6AE6-430E-2E35-CE2A20388CF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938309" y="5504304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id="{9B3D9E07-ED8A-0B42-2999-919DA84ACE14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0090709" y="5514867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E9B34BDF-7562-439D-6894-857E3184CC93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0400037" y="5510340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B3B0AE81-CC66-4DAB-463A-58956162B3D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0624864" y="5575223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CC33E513-42A9-6816-ADCE-B1384456238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0934191" y="5588803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6" name="Rectangle 485">
                    <a:extLst>
                      <a:ext uri="{FF2B5EF4-FFF2-40B4-BE49-F238E27FC236}">
                        <a16:creationId xmlns:a16="http://schemas.microsoft.com/office/drawing/2014/main" id="{0E733B23-A815-E79B-3D0A-0BCBFAC273E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1159019" y="5617472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CCD64B68-4EC1-C509-9A52-A2456293B9A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1465328" y="5561642"/>
                    <a:ext cx="79200" cy="79200"/>
                  </a:xfrm>
                  <a:prstGeom prst="rect">
                    <a:avLst/>
                  </a:prstGeom>
                  <a:solidFill>
                    <a:srgbClr val="0000C8"/>
                  </a:solidFill>
                  <a:ln w="2857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05" tIns="45703" rIns="91405" bIns="45703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126" eaLnBrk="1" fontAlgn="base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>
                        <a:srgbClr val="0000C8"/>
                      </a:buClr>
                      <a:buSzPct val="90000"/>
                      <a:buFontTx/>
                      <a:buNone/>
                      <a:tabLst/>
                      <a:defRPr/>
                    </a:pPr>
                    <a:endParaRPr kumimoji="0" lang="en-US" sz="1799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2005E"/>
                      </a:solidFill>
                      <a:effectLst/>
                      <a:uLnTx/>
                      <a:uFillTx/>
                      <a:latin typeface="Pfizer Diatype" panose="020B0504040202060203" pitchFamily="34" charset="0"/>
                    </a:endParaRPr>
                  </a:p>
                </p:txBody>
              </p:sp>
            </p:grpSp>
          </p:grp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DBB11E2E-D46A-E57D-F24D-9B79C19C0D48}"/>
                  </a:ext>
                </a:extLst>
              </p:cNvPr>
              <p:cNvSpPr/>
              <p:nvPr/>
            </p:nvSpPr>
            <p:spPr bwMode="gray">
              <a:xfrm>
                <a:off x="7303129" y="5395865"/>
                <a:ext cx="4206843" cy="253497"/>
              </a:xfrm>
              <a:custGeom>
                <a:avLst/>
                <a:gdLst>
                  <a:gd name="connsiteX0" fmla="*/ 0 w 4206843"/>
                  <a:gd name="connsiteY0" fmla="*/ 214266 h 253497"/>
                  <a:gd name="connsiteX1" fmla="*/ 159944 w 4206843"/>
                  <a:gd name="connsiteY1" fmla="*/ 147874 h 253497"/>
                  <a:gd name="connsiteX2" fmla="*/ 461726 w 4206843"/>
                  <a:gd name="connsiteY2" fmla="*/ 57339 h 253497"/>
                  <a:gd name="connsiteX3" fmla="*/ 766526 w 4206843"/>
                  <a:gd name="connsiteY3" fmla="*/ 18107 h 253497"/>
                  <a:gd name="connsiteX4" fmla="*/ 1077362 w 4206843"/>
                  <a:gd name="connsiteY4" fmla="*/ 0 h 253497"/>
                  <a:gd name="connsiteX5" fmla="*/ 1303699 w 4206843"/>
                  <a:gd name="connsiteY5" fmla="*/ 18107 h 253497"/>
                  <a:gd name="connsiteX6" fmla="*/ 1533053 w 4206843"/>
                  <a:gd name="connsiteY6" fmla="*/ 30179 h 253497"/>
                  <a:gd name="connsiteX7" fmla="*/ 1762408 w 4206843"/>
                  <a:gd name="connsiteY7" fmla="*/ 48285 h 253497"/>
                  <a:gd name="connsiteX8" fmla="*/ 2067208 w 4206843"/>
                  <a:gd name="connsiteY8" fmla="*/ 48285 h 253497"/>
                  <a:gd name="connsiteX9" fmla="*/ 2296562 w 4206843"/>
                  <a:gd name="connsiteY9" fmla="*/ 90535 h 253497"/>
                  <a:gd name="connsiteX10" fmla="*/ 2679825 w 4206843"/>
                  <a:gd name="connsiteY10" fmla="*/ 141838 h 253497"/>
                  <a:gd name="connsiteX11" fmla="*/ 2824681 w 4206843"/>
                  <a:gd name="connsiteY11" fmla="*/ 159945 h 253497"/>
                  <a:gd name="connsiteX12" fmla="*/ 3141552 w 4206843"/>
                  <a:gd name="connsiteY12" fmla="*/ 147874 h 253497"/>
                  <a:gd name="connsiteX13" fmla="*/ 3364871 w 4206843"/>
                  <a:gd name="connsiteY13" fmla="*/ 217284 h 253497"/>
                  <a:gd name="connsiteX14" fmla="*/ 3675707 w 4206843"/>
                  <a:gd name="connsiteY14" fmla="*/ 226337 h 253497"/>
                  <a:gd name="connsiteX15" fmla="*/ 3905061 w 4206843"/>
                  <a:gd name="connsiteY15" fmla="*/ 253497 h 253497"/>
                  <a:gd name="connsiteX16" fmla="*/ 4206843 w 4206843"/>
                  <a:gd name="connsiteY16" fmla="*/ 196159 h 25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06843" h="253497">
                    <a:moveTo>
                      <a:pt x="0" y="214266"/>
                    </a:moveTo>
                    <a:lnTo>
                      <a:pt x="159944" y="147874"/>
                    </a:lnTo>
                    <a:lnTo>
                      <a:pt x="461726" y="57339"/>
                    </a:lnTo>
                    <a:lnTo>
                      <a:pt x="766526" y="18107"/>
                    </a:lnTo>
                    <a:lnTo>
                      <a:pt x="1077362" y="0"/>
                    </a:lnTo>
                    <a:lnTo>
                      <a:pt x="1303699" y="18107"/>
                    </a:lnTo>
                    <a:lnTo>
                      <a:pt x="1533053" y="30179"/>
                    </a:lnTo>
                    <a:lnTo>
                      <a:pt x="1762408" y="48285"/>
                    </a:lnTo>
                    <a:lnTo>
                      <a:pt x="2067208" y="48285"/>
                    </a:lnTo>
                    <a:lnTo>
                      <a:pt x="2296562" y="90535"/>
                    </a:lnTo>
                    <a:lnTo>
                      <a:pt x="2679825" y="141838"/>
                    </a:lnTo>
                    <a:lnTo>
                      <a:pt x="2824681" y="159945"/>
                    </a:lnTo>
                    <a:lnTo>
                      <a:pt x="3141552" y="147874"/>
                    </a:lnTo>
                    <a:lnTo>
                      <a:pt x="3364871" y="217284"/>
                    </a:lnTo>
                    <a:lnTo>
                      <a:pt x="3675707" y="226337"/>
                    </a:lnTo>
                    <a:lnTo>
                      <a:pt x="3905061" y="253497"/>
                    </a:lnTo>
                    <a:lnTo>
                      <a:pt x="4206843" y="196159"/>
                    </a:lnTo>
                  </a:path>
                </a:pathLst>
              </a:custGeom>
              <a:noFill/>
              <a:ln w="28575" cap="flat" cmpd="sng" algn="ctr">
                <a:solidFill>
                  <a:srgbClr val="0000C8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fizer Diatype" panose="020B0504040202060203" pitchFamily="34" charset="0"/>
                </a:endParaRPr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96928FF9-05A3-3D86-D5DC-F9A956F8D974}"/>
                </a:ext>
              </a:extLst>
            </p:cNvPr>
            <p:cNvGrpSpPr/>
            <p:nvPr/>
          </p:nvGrpSpPr>
          <p:grpSpPr>
            <a:xfrm>
              <a:off x="7261634" y="3969958"/>
              <a:ext cx="4291345" cy="1665824"/>
              <a:chOff x="7261634" y="3969958"/>
              <a:chExt cx="4291345" cy="1665824"/>
            </a:xfrm>
          </p:grpSpPr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AF0D94BC-9E4A-CF66-BF60-1F4935617DF4}"/>
                  </a:ext>
                </a:extLst>
              </p:cNvPr>
              <p:cNvGrpSpPr/>
              <p:nvPr/>
            </p:nvGrpSpPr>
            <p:grpSpPr>
              <a:xfrm>
                <a:off x="7270687" y="3969958"/>
                <a:ext cx="4273988" cy="1627059"/>
                <a:chOff x="7270687" y="3969958"/>
                <a:chExt cx="4273988" cy="1627059"/>
              </a:xfrm>
            </p:grpSpPr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DA65D9F3-C114-C3DE-723C-9A50975E06DF}"/>
                    </a:ext>
                  </a:extLst>
                </p:cNvPr>
                <p:cNvGrpSpPr/>
                <p:nvPr/>
              </p:nvGrpSpPr>
              <p:grpSpPr>
                <a:xfrm>
                  <a:off x="7270687" y="5551298"/>
                  <a:ext cx="73182" cy="45719"/>
                  <a:chOff x="11088232" y="5644851"/>
                  <a:chExt cx="73182" cy="115693"/>
                </a:xfrm>
              </p:grpSpPr>
              <p:cxnSp>
                <p:nvCxnSpPr>
                  <p:cNvPr id="465" name="Straight Connector 464">
                    <a:extLst>
                      <a:ext uri="{FF2B5EF4-FFF2-40B4-BE49-F238E27FC236}">
                        <a16:creationId xmlns:a16="http://schemas.microsoft.com/office/drawing/2014/main" id="{2CD7CBEF-1AD7-8183-C8CF-8D1674CE8B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66" name="Straight Connector 465">
                    <a:extLst>
                      <a:ext uri="{FF2B5EF4-FFF2-40B4-BE49-F238E27FC236}">
                        <a16:creationId xmlns:a16="http://schemas.microsoft.com/office/drawing/2014/main" id="{098D085C-50E7-82DB-3750-E6D2D69F5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4"/>
                    <a:ext cx="0" cy="10800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55A1AE84-7FB1-A2BB-C605-173B7ED06ACB}"/>
                    </a:ext>
                  </a:extLst>
                </p:cNvPr>
                <p:cNvGrpSpPr/>
                <p:nvPr/>
              </p:nvGrpSpPr>
              <p:grpSpPr>
                <a:xfrm>
                  <a:off x="7426104" y="5450202"/>
                  <a:ext cx="73182" cy="45719"/>
                  <a:chOff x="11088232" y="5644851"/>
                  <a:chExt cx="73182" cy="115693"/>
                </a:xfrm>
              </p:grpSpPr>
              <p:cxnSp>
                <p:nvCxnSpPr>
                  <p:cNvPr id="463" name="Straight Connector 462">
                    <a:extLst>
                      <a:ext uri="{FF2B5EF4-FFF2-40B4-BE49-F238E27FC236}">
                        <a16:creationId xmlns:a16="http://schemas.microsoft.com/office/drawing/2014/main" id="{E7BF23CB-4CBA-23A0-4B72-656016CA96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64" name="Straight Connector 463">
                    <a:extLst>
                      <a:ext uri="{FF2B5EF4-FFF2-40B4-BE49-F238E27FC236}">
                        <a16:creationId xmlns:a16="http://schemas.microsoft.com/office/drawing/2014/main" id="{695236EE-DFEA-55F6-6429-AC1A3DCFB5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4"/>
                    <a:ext cx="0" cy="10800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F895978A-CFAA-D52B-5924-CDAF5B4A1B3C}"/>
                    </a:ext>
                  </a:extLst>
                </p:cNvPr>
                <p:cNvGrpSpPr/>
                <p:nvPr/>
              </p:nvGrpSpPr>
              <p:grpSpPr>
                <a:xfrm>
                  <a:off x="7729395" y="5297802"/>
                  <a:ext cx="73182" cy="45719"/>
                  <a:chOff x="11088232" y="5644851"/>
                  <a:chExt cx="73182" cy="115693"/>
                </a:xfrm>
              </p:grpSpPr>
              <p:cxnSp>
                <p:nvCxnSpPr>
                  <p:cNvPr id="461" name="Straight Connector 460">
                    <a:extLst>
                      <a:ext uri="{FF2B5EF4-FFF2-40B4-BE49-F238E27FC236}">
                        <a16:creationId xmlns:a16="http://schemas.microsoft.com/office/drawing/2014/main" id="{A3EFC0EF-9B0C-3CB9-3AA8-651938E95B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0210FBA0-C42D-446C-446F-58283ABF4E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4"/>
                    <a:ext cx="0" cy="10800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C3C5AEA4-A0E3-7A63-26A4-C591C98995D1}"/>
                    </a:ext>
                  </a:extLst>
                </p:cNvPr>
                <p:cNvGrpSpPr/>
                <p:nvPr/>
              </p:nvGrpSpPr>
              <p:grpSpPr>
                <a:xfrm>
                  <a:off x="8035704" y="5211793"/>
                  <a:ext cx="73182" cy="75039"/>
                  <a:chOff x="11088232" y="5644851"/>
                  <a:chExt cx="73182" cy="189888"/>
                </a:xfrm>
              </p:grpSpPr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DF721342-7A41-6E53-99FC-3CF277E225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60" name="Straight Connector 459">
                    <a:extLst>
                      <a:ext uri="{FF2B5EF4-FFF2-40B4-BE49-F238E27FC236}">
                        <a16:creationId xmlns:a16="http://schemas.microsoft.com/office/drawing/2014/main" id="{7ADDC7A3-21CE-D74C-179A-D3B3F25E57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18219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0C157E39-E671-753D-4556-4F96BD8D5B1A}"/>
                    </a:ext>
                  </a:extLst>
                </p:cNvPr>
                <p:cNvGrpSpPr/>
                <p:nvPr/>
              </p:nvGrpSpPr>
              <p:grpSpPr>
                <a:xfrm>
                  <a:off x="8338995" y="5165017"/>
                  <a:ext cx="73182" cy="75039"/>
                  <a:chOff x="11088232" y="5644851"/>
                  <a:chExt cx="73182" cy="189888"/>
                </a:xfrm>
              </p:grpSpPr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6ABE2DF8-1885-023D-F955-785CCEB8C5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58" name="Straight Connector 457">
                    <a:extLst>
                      <a:ext uri="{FF2B5EF4-FFF2-40B4-BE49-F238E27FC236}">
                        <a16:creationId xmlns:a16="http://schemas.microsoft.com/office/drawing/2014/main" id="{682BEDFD-9105-A261-D97A-66202A7EAA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18219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A993C8C8-298E-70AC-2E09-ABA5A5AB9496}"/>
                    </a:ext>
                  </a:extLst>
                </p:cNvPr>
                <p:cNvGrpSpPr/>
                <p:nvPr/>
              </p:nvGrpSpPr>
              <p:grpSpPr>
                <a:xfrm>
                  <a:off x="8569858" y="5115223"/>
                  <a:ext cx="73182" cy="75039"/>
                  <a:chOff x="11088232" y="5644851"/>
                  <a:chExt cx="73182" cy="189888"/>
                </a:xfrm>
              </p:grpSpPr>
              <p:cxnSp>
                <p:nvCxnSpPr>
                  <p:cNvPr id="455" name="Straight Connector 454">
                    <a:extLst>
                      <a:ext uri="{FF2B5EF4-FFF2-40B4-BE49-F238E27FC236}">
                        <a16:creationId xmlns:a16="http://schemas.microsoft.com/office/drawing/2014/main" id="{79AAEC52-9F14-D0DE-9CB6-908DD077F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EAA732FD-C8CE-5643-4EBF-81FBB14357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18219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AEA1CF43-FFE0-E83F-370B-1018E64E8A2A}"/>
                    </a:ext>
                  </a:extLst>
                </p:cNvPr>
                <p:cNvGrpSpPr/>
                <p:nvPr/>
              </p:nvGrpSpPr>
              <p:grpSpPr>
                <a:xfrm>
                  <a:off x="8797704" y="5038268"/>
                  <a:ext cx="73182" cy="75039"/>
                  <a:chOff x="11088232" y="5644851"/>
                  <a:chExt cx="73182" cy="189888"/>
                </a:xfrm>
              </p:grpSpPr>
              <p:cxnSp>
                <p:nvCxnSpPr>
                  <p:cNvPr id="453" name="Straight Connector 452">
                    <a:extLst>
                      <a:ext uri="{FF2B5EF4-FFF2-40B4-BE49-F238E27FC236}">
                        <a16:creationId xmlns:a16="http://schemas.microsoft.com/office/drawing/2014/main" id="{F82001C4-9D37-A146-A79A-ADC7728E08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90BC8F98-EA19-30C9-0204-41167C9F61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18219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4724F85B-73CD-0FD6-CF58-4090BF6337AF}"/>
                    </a:ext>
                  </a:extLst>
                </p:cNvPr>
                <p:cNvGrpSpPr/>
                <p:nvPr/>
              </p:nvGrpSpPr>
              <p:grpSpPr>
                <a:xfrm>
                  <a:off x="9025549" y="4967348"/>
                  <a:ext cx="73182" cy="111039"/>
                  <a:chOff x="11088232" y="5644851"/>
                  <a:chExt cx="73182" cy="280987"/>
                </a:xfrm>
              </p:grpSpPr>
              <p:cxnSp>
                <p:nvCxnSpPr>
                  <p:cNvPr id="451" name="Straight Connector 450">
                    <a:extLst>
                      <a:ext uri="{FF2B5EF4-FFF2-40B4-BE49-F238E27FC236}">
                        <a16:creationId xmlns:a16="http://schemas.microsoft.com/office/drawing/2014/main" id="{6FF82A32-A362-CC6F-62D1-A7445492F0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D56C95B0-EA1A-B8F2-B6F4-467A64050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273297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CF49DC77-08DA-5B2F-D7FC-415CC16049A9}"/>
                    </a:ext>
                  </a:extLst>
                </p:cNvPr>
                <p:cNvGrpSpPr/>
                <p:nvPr/>
              </p:nvGrpSpPr>
              <p:grpSpPr>
                <a:xfrm>
                  <a:off x="9331858" y="4887376"/>
                  <a:ext cx="73182" cy="111039"/>
                  <a:chOff x="11088232" y="5644851"/>
                  <a:chExt cx="73182" cy="280987"/>
                </a:xfrm>
              </p:grpSpPr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D45DBA58-90C6-D0DD-F8F2-157BB13211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50" name="Straight Connector 449">
                    <a:extLst>
                      <a:ext uri="{FF2B5EF4-FFF2-40B4-BE49-F238E27FC236}">
                        <a16:creationId xmlns:a16="http://schemas.microsoft.com/office/drawing/2014/main" id="{D4C527CE-A1A0-5BDC-8DE7-743546C947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273297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B1A03292-D866-7E6B-05C6-7541D5DECCB3}"/>
                    </a:ext>
                  </a:extLst>
                </p:cNvPr>
                <p:cNvGrpSpPr/>
                <p:nvPr/>
              </p:nvGrpSpPr>
              <p:grpSpPr>
                <a:xfrm>
                  <a:off x="9562721" y="4813439"/>
                  <a:ext cx="73182" cy="183039"/>
                  <a:chOff x="11088232" y="5644851"/>
                  <a:chExt cx="73182" cy="463185"/>
                </a:xfrm>
              </p:grpSpPr>
              <p:cxnSp>
                <p:nvCxnSpPr>
                  <p:cNvPr id="447" name="Straight Connector 446">
                    <a:extLst>
                      <a:ext uri="{FF2B5EF4-FFF2-40B4-BE49-F238E27FC236}">
                        <a16:creationId xmlns:a16="http://schemas.microsoft.com/office/drawing/2014/main" id="{95E4D232-FBA2-00B9-FD97-E048227F57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48" name="Straight Connector 447">
                    <a:extLst>
                      <a:ext uri="{FF2B5EF4-FFF2-40B4-BE49-F238E27FC236}">
                        <a16:creationId xmlns:a16="http://schemas.microsoft.com/office/drawing/2014/main" id="{F31E49DB-F2DA-D8BE-1D75-9131E5AF14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455495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6" name="Group 425">
                  <a:extLst>
                    <a:ext uri="{FF2B5EF4-FFF2-40B4-BE49-F238E27FC236}">
                      <a16:creationId xmlns:a16="http://schemas.microsoft.com/office/drawing/2014/main" id="{02591F87-0573-7BEE-377F-49D57F661D93}"/>
                    </a:ext>
                  </a:extLst>
                </p:cNvPr>
                <p:cNvGrpSpPr/>
                <p:nvPr/>
              </p:nvGrpSpPr>
              <p:grpSpPr>
                <a:xfrm>
                  <a:off x="9944475" y="4745538"/>
                  <a:ext cx="73182" cy="183039"/>
                  <a:chOff x="11088232" y="5644851"/>
                  <a:chExt cx="73182" cy="463185"/>
                </a:xfrm>
              </p:grpSpPr>
              <p:cxnSp>
                <p:nvCxnSpPr>
                  <p:cNvPr id="445" name="Straight Connector 444">
                    <a:extLst>
                      <a:ext uri="{FF2B5EF4-FFF2-40B4-BE49-F238E27FC236}">
                        <a16:creationId xmlns:a16="http://schemas.microsoft.com/office/drawing/2014/main" id="{CB5769B8-D9AB-6B44-B274-E7FAB5475E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46" name="Straight Connector 445">
                    <a:extLst>
                      <a:ext uri="{FF2B5EF4-FFF2-40B4-BE49-F238E27FC236}">
                        <a16:creationId xmlns:a16="http://schemas.microsoft.com/office/drawing/2014/main" id="{E35F9402-4F42-EE72-2B10-C4C813B908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455495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2D82D87A-603C-2EFD-21E2-2A9DEE5F4E92}"/>
                    </a:ext>
                  </a:extLst>
                </p:cNvPr>
                <p:cNvGrpSpPr/>
                <p:nvPr/>
              </p:nvGrpSpPr>
              <p:grpSpPr>
                <a:xfrm>
                  <a:off x="10096875" y="4617280"/>
                  <a:ext cx="73182" cy="183039"/>
                  <a:chOff x="11088232" y="5644851"/>
                  <a:chExt cx="73182" cy="463185"/>
                </a:xfrm>
              </p:grpSpPr>
              <p:cxnSp>
                <p:nvCxnSpPr>
                  <p:cNvPr id="443" name="Straight Connector 442">
                    <a:extLst>
                      <a:ext uri="{FF2B5EF4-FFF2-40B4-BE49-F238E27FC236}">
                        <a16:creationId xmlns:a16="http://schemas.microsoft.com/office/drawing/2014/main" id="{A357F7A4-5C04-E6D3-F6C0-1B00685FB6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44" name="Straight Connector 443">
                    <a:extLst>
                      <a:ext uri="{FF2B5EF4-FFF2-40B4-BE49-F238E27FC236}">
                        <a16:creationId xmlns:a16="http://schemas.microsoft.com/office/drawing/2014/main" id="{2A12C0B4-0B56-8DF0-C6CE-69C9BFD0D3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455495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18ED6532-6568-8A56-B68F-5FC5061D6EC0}"/>
                    </a:ext>
                  </a:extLst>
                </p:cNvPr>
                <p:cNvGrpSpPr/>
                <p:nvPr/>
              </p:nvGrpSpPr>
              <p:grpSpPr>
                <a:xfrm>
                  <a:off x="10403184" y="4353221"/>
                  <a:ext cx="73182" cy="255039"/>
                  <a:chOff x="11088232" y="5644851"/>
                  <a:chExt cx="73182" cy="645383"/>
                </a:xfrm>
              </p:grpSpPr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472817EE-28A0-4C30-9032-7F917D6ADD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42" name="Straight Connector 441">
                    <a:extLst>
                      <a:ext uri="{FF2B5EF4-FFF2-40B4-BE49-F238E27FC236}">
                        <a16:creationId xmlns:a16="http://schemas.microsoft.com/office/drawing/2014/main" id="{941BEF27-E9C1-8954-8006-FFB5722A8A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63769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id="{67A0525F-53DF-57B2-B030-DA491F4B0A8E}"/>
                    </a:ext>
                  </a:extLst>
                </p:cNvPr>
                <p:cNvGrpSpPr/>
                <p:nvPr/>
              </p:nvGrpSpPr>
              <p:grpSpPr>
                <a:xfrm>
                  <a:off x="10631029" y="4273249"/>
                  <a:ext cx="73182" cy="255039"/>
                  <a:chOff x="11088232" y="5644851"/>
                  <a:chExt cx="73182" cy="645383"/>
                </a:xfrm>
              </p:grpSpPr>
              <p:cxnSp>
                <p:nvCxnSpPr>
                  <p:cNvPr id="439" name="Straight Connector 438">
                    <a:extLst>
                      <a:ext uri="{FF2B5EF4-FFF2-40B4-BE49-F238E27FC236}">
                        <a16:creationId xmlns:a16="http://schemas.microsoft.com/office/drawing/2014/main" id="{FF676341-ECB4-3CD5-CD15-4A827D542B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40" name="Straight Connector 439">
                    <a:extLst>
                      <a:ext uri="{FF2B5EF4-FFF2-40B4-BE49-F238E27FC236}">
                        <a16:creationId xmlns:a16="http://schemas.microsoft.com/office/drawing/2014/main" id="{158ABCFA-BCE7-D505-F4E9-88AE1118E9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63769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116EB19F-3125-0CD5-CD16-FE73157AB558}"/>
                    </a:ext>
                  </a:extLst>
                </p:cNvPr>
                <p:cNvGrpSpPr/>
                <p:nvPr/>
              </p:nvGrpSpPr>
              <p:grpSpPr>
                <a:xfrm>
                  <a:off x="10937338" y="4202330"/>
                  <a:ext cx="73182" cy="291039"/>
                  <a:chOff x="11088232" y="5644851"/>
                  <a:chExt cx="73182" cy="736482"/>
                </a:xfrm>
              </p:grpSpPr>
              <p:cxnSp>
                <p:nvCxnSpPr>
                  <p:cNvPr id="437" name="Straight Connector 436">
                    <a:extLst>
                      <a:ext uri="{FF2B5EF4-FFF2-40B4-BE49-F238E27FC236}">
                        <a16:creationId xmlns:a16="http://schemas.microsoft.com/office/drawing/2014/main" id="{E62E6A16-8834-AE9A-A2D4-B74E124871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38" name="Straight Connector 437">
                    <a:extLst>
                      <a:ext uri="{FF2B5EF4-FFF2-40B4-BE49-F238E27FC236}">
                        <a16:creationId xmlns:a16="http://schemas.microsoft.com/office/drawing/2014/main" id="{6C397031-8598-7963-658F-0861FE493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728792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91616B13-CF7A-89E7-8D4E-726756C34DE9}"/>
                    </a:ext>
                  </a:extLst>
                </p:cNvPr>
                <p:cNvGrpSpPr/>
                <p:nvPr/>
              </p:nvGrpSpPr>
              <p:grpSpPr>
                <a:xfrm>
                  <a:off x="11165184" y="4140465"/>
                  <a:ext cx="73182" cy="291039"/>
                  <a:chOff x="11088232" y="5644851"/>
                  <a:chExt cx="73182" cy="736482"/>
                </a:xfrm>
              </p:grpSpPr>
              <p:cxnSp>
                <p:nvCxnSpPr>
                  <p:cNvPr id="435" name="Straight Connector 434">
                    <a:extLst>
                      <a:ext uri="{FF2B5EF4-FFF2-40B4-BE49-F238E27FC236}">
                        <a16:creationId xmlns:a16="http://schemas.microsoft.com/office/drawing/2014/main" id="{3CFF7575-D5B2-A5E9-2D23-6D1CDC897A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36" name="Straight Connector 435">
                    <a:extLst>
                      <a:ext uri="{FF2B5EF4-FFF2-40B4-BE49-F238E27FC236}">
                        <a16:creationId xmlns:a16="http://schemas.microsoft.com/office/drawing/2014/main" id="{F2A1BDCB-287F-BFFC-6416-418A287725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728792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CFB85C80-5FFA-F00E-6D0E-EB3FA95EC4AA}"/>
                    </a:ext>
                  </a:extLst>
                </p:cNvPr>
                <p:cNvGrpSpPr/>
                <p:nvPr/>
              </p:nvGrpSpPr>
              <p:grpSpPr>
                <a:xfrm>
                  <a:off x="11471493" y="3969958"/>
                  <a:ext cx="73182" cy="435039"/>
                  <a:chOff x="11088232" y="5644851"/>
                  <a:chExt cx="73182" cy="1100878"/>
                </a:xfrm>
              </p:grpSpPr>
              <p:cxnSp>
                <p:nvCxnSpPr>
                  <p:cNvPr id="433" name="Straight Connector 432">
                    <a:extLst>
                      <a:ext uri="{FF2B5EF4-FFF2-40B4-BE49-F238E27FC236}">
                        <a16:creationId xmlns:a16="http://schemas.microsoft.com/office/drawing/2014/main" id="{B9722557-275D-38FB-2F6A-4BEE870936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088232" y="5644851"/>
                    <a:ext cx="73182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434" name="Straight Connector 433">
                    <a:extLst>
                      <a:ext uri="{FF2B5EF4-FFF2-40B4-BE49-F238E27FC236}">
                        <a16:creationId xmlns:a16="http://schemas.microsoft.com/office/drawing/2014/main" id="{11DDB720-ABF4-C516-8540-99AD71634E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>
                    <a:off x="11124823" y="5652541"/>
                    <a:ext cx="0" cy="109318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2005E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</p:cxnSp>
            </p:grp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F8EAD946-22EE-30E9-72A8-84B8A306E274}"/>
                  </a:ext>
                </a:extLst>
              </p:cNvPr>
              <p:cNvGrpSpPr/>
              <p:nvPr/>
            </p:nvGrpSpPr>
            <p:grpSpPr>
              <a:xfrm>
                <a:off x="7261634" y="4353208"/>
                <a:ext cx="4291345" cy="1282574"/>
                <a:chOff x="7261634" y="4353208"/>
                <a:chExt cx="4291345" cy="1282574"/>
              </a:xfrm>
            </p:grpSpPr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877C8192-53A6-00AD-8134-CAD00FB36965}"/>
                    </a:ext>
                  </a:extLst>
                </p:cNvPr>
                <p:cNvSpPr/>
                <p:nvPr/>
              </p:nvSpPr>
              <p:spPr bwMode="gray">
                <a:xfrm>
                  <a:off x="7261634" y="5548266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07BC220B-733A-486D-AD24-CD888F13B15D}"/>
                    </a:ext>
                  </a:extLst>
                </p:cNvPr>
                <p:cNvSpPr/>
                <p:nvPr/>
              </p:nvSpPr>
              <p:spPr bwMode="gray">
                <a:xfrm>
                  <a:off x="7417052" y="5471311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048B61AC-7E41-2D2A-9D87-676B9FC56029}"/>
                    </a:ext>
                  </a:extLst>
                </p:cNvPr>
                <p:cNvSpPr/>
                <p:nvPr/>
              </p:nvSpPr>
              <p:spPr bwMode="gray">
                <a:xfrm>
                  <a:off x="7723361" y="5334000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EB8F6ECC-EB39-67CD-AC5A-60C075643609}"/>
                    </a:ext>
                  </a:extLst>
                </p:cNvPr>
                <p:cNvSpPr/>
                <p:nvPr/>
              </p:nvSpPr>
              <p:spPr bwMode="gray">
                <a:xfrm>
                  <a:off x="8029671" y="5263081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A62738C1-585A-83F8-D440-20D9A5DD2BF7}"/>
                    </a:ext>
                  </a:extLst>
                </p:cNvPr>
                <p:cNvSpPr/>
                <p:nvPr/>
              </p:nvSpPr>
              <p:spPr bwMode="gray">
                <a:xfrm>
                  <a:off x="8332962" y="5216305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7DDD62F4-23DA-4056-FF1C-EAFAA1DAD657}"/>
                    </a:ext>
                  </a:extLst>
                </p:cNvPr>
                <p:cNvSpPr/>
                <p:nvPr/>
              </p:nvSpPr>
              <p:spPr bwMode="gray">
                <a:xfrm>
                  <a:off x="8560808" y="5157458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8BDECF12-2945-354A-5551-54239901ED8D}"/>
                    </a:ext>
                  </a:extLst>
                </p:cNvPr>
                <p:cNvSpPr/>
                <p:nvPr/>
              </p:nvSpPr>
              <p:spPr bwMode="gray">
                <a:xfrm>
                  <a:off x="8791671" y="5095593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07DF6DBB-84C6-DE10-E5CE-9307834BEC93}"/>
                    </a:ext>
                  </a:extLst>
                </p:cNvPr>
                <p:cNvSpPr/>
                <p:nvPr/>
              </p:nvSpPr>
              <p:spPr bwMode="gray">
                <a:xfrm>
                  <a:off x="9019516" y="5033727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F6CDF98D-F82C-5A7B-E017-B1C5E0DC8A49}"/>
                    </a:ext>
                  </a:extLst>
                </p:cNvPr>
                <p:cNvSpPr/>
                <p:nvPr/>
              </p:nvSpPr>
              <p:spPr bwMode="gray">
                <a:xfrm>
                  <a:off x="9322807" y="4983932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581DC96A-B9AA-00CE-AB38-BE6848BEC91A}"/>
                    </a:ext>
                  </a:extLst>
                </p:cNvPr>
                <p:cNvSpPr/>
                <p:nvPr/>
              </p:nvSpPr>
              <p:spPr bwMode="gray">
                <a:xfrm>
                  <a:off x="9553671" y="4943192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E0B3D53F-B2BB-A4A7-7B1E-3C0903D02EF6}"/>
                    </a:ext>
                  </a:extLst>
                </p:cNvPr>
                <p:cNvSpPr/>
                <p:nvPr/>
              </p:nvSpPr>
              <p:spPr bwMode="gray">
                <a:xfrm>
                  <a:off x="9938443" y="4896416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2EE0C4C9-A167-1A76-A3F7-4E0DBE1328EC}"/>
                    </a:ext>
                  </a:extLst>
                </p:cNvPr>
                <p:cNvSpPr/>
                <p:nvPr/>
              </p:nvSpPr>
              <p:spPr bwMode="gray">
                <a:xfrm>
                  <a:off x="10087825" y="4783248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7FDBE9FD-0DDA-E462-DCAA-01F2AADCCBCA}"/>
                    </a:ext>
                  </a:extLst>
                </p:cNvPr>
                <p:cNvSpPr/>
                <p:nvPr/>
              </p:nvSpPr>
              <p:spPr bwMode="gray">
                <a:xfrm>
                  <a:off x="10397152" y="4585581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41EC3982-4AE7-0552-06CC-ECA22DE6D8AD}"/>
                    </a:ext>
                  </a:extLst>
                </p:cNvPr>
                <p:cNvSpPr/>
                <p:nvPr/>
              </p:nvSpPr>
              <p:spPr bwMode="gray">
                <a:xfrm>
                  <a:off x="10624998" y="4517680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7078D926-4D35-4098-3C9C-F8C5BED2B3FE}"/>
                    </a:ext>
                  </a:extLst>
                </p:cNvPr>
                <p:cNvSpPr/>
                <p:nvPr/>
              </p:nvSpPr>
              <p:spPr bwMode="gray">
                <a:xfrm>
                  <a:off x="10931308" y="4461850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FA07C50D-A611-D392-BADB-DE9BF6E38425}"/>
                    </a:ext>
                  </a:extLst>
                </p:cNvPr>
                <p:cNvSpPr/>
                <p:nvPr/>
              </p:nvSpPr>
              <p:spPr bwMode="gray">
                <a:xfrm>
                  <a:off x="11159154" y="4412056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AA270B15-4BD8-6AF7-8A82-3D58B468C119}"/>
                    </a:ext>
                  </a:extLst>
                </p:cNvPr>
                <p:cNvSpPr/>
                <p:nvPr/>
              </p:nvSpPr>
              <p:spPr bwMode="gray">
                <a:xfrm>
                  <a:off x="11465463" y="4353208"/>
                  <a:ext cx="87516" cy="87516"/>
                </a:xfrm>
                <a:prstGeom prst="ellipse">
                  <a:avLst/>
                </a:prstGeom>
                <a:solidFill>
                  <a:srgbClr val="02005E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05" tIns="45703" rIns="91405" bIns="45703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126" eaLnBrk="1" fontAlgn="base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00C8"/>
                    </a:buClr>
                    <a:buSzPct val="90000"/>
                    <a:buFontTx/>
                    <a:buNone/>
                    <a:tabLst/>
                    <a:defRPr/>
                  </a:pPr>
                  <a:endParaRPr kumimoji="0" lang="en-US" sz="1799" b="1" i="0" u="none" strike="noStrike" kern="0" cap="none" spc="0" normalizeH="0" baseline="0" noProof="0">
                    <a:ln>
                      <a:noFill/>
                    </a:ln>
                    <a:solidFill>
                      <a:srgbClr val="02005E"/>
                    </a:solidFill>
                    <a:effectLst/>
                    <a:uLnTx/>
                    <a:uFillTx/>
                    <a:latin typeface="Pfizer Diatype" panose="020B0504040202060203" pitchFamily="34" charset="0"/>
                  </a:endParaRPr>
                </a:p>
              </p:txBody>
            </p:sp>
          </p:grpSp>
        </p:grp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1CE5787-86A9-CBD7-B6D1-D1028F79CFC3}"/>
                </a:ext>
              </a:extLst>
            </p:cNvPr>
            <p:cNvSpPr/>
            <p:nvPr/>
          </p:nvSpPr>
          <p:spPr bwMode="gray">
            <a:xfrm>
              <a:off x="7303129" y="4399984"/>
              <a:ext cx="4206843" cy="1195058"/>
            </a:xfrm>
            <a:custGeom>
              <a:avLst/>
              <a:gdLst>
                <a:gd name="connsiteX0" fmla="*/ 0 w 4206843"/>
                <a:gd name="connsiteY0" fmla="*/ 1195058 h 1195058"/>
                <a:gd name="connsiteX1" fmla="*/ 156926 w 4206843"/>
                <a:gd name="connsiteY1" fmla="*/ 1110559 h 1195058"/>
                <a:gd name="connsiteX2" fmla="*/ 464744 w 4206843"/>
                <a:gd name="connsiteY2" fmla="*/ 980792 h 1195058"/>
                <a:gd name="connsiteX3" fmla="*/ 775580 w 4206843"/>
                <a:gd name="connsiteY3" fmla="*/ 899311 h 1195058"/>
                <a:gd name="connsiteX4" fmla="*/ 1068309 w 4206843"/>
                <a:gd name="connsiteY4" fmla="*/ 857062 h 1195058"/>
                <a:gd name="connsiteX5" fmla="*/ 1303699 w 4206843"/>
                <a:gd name="connsiteY5" fmla="*/ 799723 h 1195058"/>
                <a:gd name="connsiteX6" fmla="*/ 1536071 w 4206843"/>
                <a:gd name="connsiteY6" fmla="*/ 733331 h 1195058"/>
                <a:gd name="connsiteX7" fmla="*/ 1756372 w 4206843"/>
                <a:gd name="connsiteY7" fmla="*/ 672974 h 1195058"/>
                <a:gd name="connsiteX8" fmla="*/ 2067208 w 4206843"/>
                <a:gd name="connsiteY8" fmla="*/ 624689 h 1195058"/>
                <a:gd name="connsiteX9" fmla="*/ 2296562 w 4206843"/>
                <a:gd name="connsiteY9" fmla="*/ 579422 h 1195058"/>
                <a:gd name="connsiteX10" fmla="*/ 2676808 w 4206843"/>
                <a:gd name="connsiteY10" fmla="*/ 540190 h 1195058"/>
                <a:gd name="connsiteX11" fmla="*/ 2830717 w 4206843"/>
                <a:gd name="connsiteY11" fmla="*/ 425513 h 1195058"/>
                <a:gd name="connsiteX12" fmla="*/ 3141552 w 4206843"/>
                <a:gd name="connsiteY12" fmla="*/ 226337 h 1195058"/>
                <a:gd name="connsiteX13" fmla="*/ 3367889 w 4206843"/>
                <a:gd name="connsiteY13" fmla="*/ 162963 h 1195058"/>
                <a:gd name="connsiteX14" fmla="*/ 3669671 w 4206843"/>
                <a:gd name="connsiteY14" fmla="*/ 105624 h 1195058"/>
                <a:gd name="connsiteX15" fmla="*/ 3899025 w 4206843"/>
                <a:gd name="connsiteY15" fmla="*/ 57339 h 1195058"/>
                <a:gd name="connsiteX16" fmla="*/ 4206843 w 4206843"/>
                <a:gd name="connsiteY16" fmla="*/ 0 h 11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06843" h="1195058">
                  <a:moveTo>
                    <a:pt x="0" y="1195058"/>
                  </a:moveTo>
                  <a:lnTo>
                    <a:pt x="156926" y="1110559"/>
                  </a:lnTo>
                  <a:lnTo>
                    <a:pt x="464744" y="980792"/>
                  </a:lnTo>
                  <a:lnTo>
                    <a:pt x="775580" y="899311"/>
                  </a:lnTo>
                  <a:lnTo>
                    <a:pt x="1068309" y="857062"/>
                  </a:lnTo>
                  <a:lnTo>
                    <a:pt x="1303699" y="799723"/>
                  </a:lnTo>
                  <a:lnTo>
                    <a:pt x="1536071" y="733331"/>
                  </a:lnTo>
                  <a:lnTo>
                    <a:pt x="1756372" y="672974"/>
                  </a:lnTo>
                  <a:lnTo>
                    <a:pt x="2067208" y="624689"/>
                  </a:lnTo>
                  <a:lnTo>
                    <a:pt x="2296562" y="579422"/>
                  </a:lnTo>
                  <a:lnTo>
                    <a:pt x="2676808" y="540190"/>
                  </a:lnTo>
                  <a:lnTo>
                    <a:pt x="2830717" y="425513"/>
                  </a:lnTo>
                  <a:lnTo>
                    <a:pt x="3141552" y="226337"/>
                  </a:lnTo>
                  <a:lnTo>
                    <a:pt x="3367889" y="162963"/>
                  </a:lnTo>
                  <a:lnTo>
                    <a:pt x="3669671" y="105624"/>
                  </a:lnTo>
                  <a:lnTo>
                    <a:pt x="3899025" y="57339"/>
                  </a:lnTo>
                  <a:lnTo>
                    <a:pt x="4206843" y="0"/>
                  </a:lnTo>
                </a:path>
              </a:pathLst>
            </a:custGeom>
            <a:noFill/>
            <a:ln w="28575" cap="flat" cmpd="sng" algn="ctr">
              <a:solidFill>
                <a:srgbClr val="02005E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izer Diatype" panose="020B0504040202060203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487F17D-A178-4CB8-8A12-869DDFFA3B88}"/>
              </a:ext>
            </a:extLst>
          </p:cNvPr>
          <p:cNvSpPr txBox="1"/>
          <p:nvPr/>
        </p:nvSpPr>
        <p:spPr>
          <a:xfrm>
            <a:off x="365759" y="5929997"/>
            <a:ext cx="11450003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  <a:sym typeface="Helvetica Neue"/>
              </a:rPr>
              <a:t>ER</a:t>
            </a:r>
            <a:r>
              <a:rPr lang="en-GB" sz="1100" dirty="0">
                <a:solidFill>
                  <a:schemeClr val="bg1"/>
                </a:solidFill>
                <a:cs typeface="Arial"/>
                <a:sym typeface="Helvetica Neue"/>
              </a:rPr>
              <a:t>=</a:t>
            </a:r>
            <a:r>
              <a:rPr kumimoji="0" lang="en-GB" sz="11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  <a:sym typeface="Helvetica Neue"/>
              </a:rPr>
              <a:t>estrogen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  <a:sym typeface="Helvetica Neue"/>
              </a:rPr>
              <a:t> receptor; ER+ HER2−=</a:t>
            </a:r>
            <a:r>
              <a:rPr kumimoji="0" lang="en-GB" sz="11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  <a:sym typeface="Helvetica Neue"/>
              </a:rPr>
              <a:t>estrogen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  <a:sym typeface="Helvetica Neue"/>
              </a:rPr>
              <a:t> receptor–positive human epidermal growth factor receptor 2–negative; ET=endocrine therapy; PDX</a:t>
            </a:r>
            <a:r>
              <a:rPr lang="en-GB" sz="1100" dirty="0">
                <a:solidFill>
                  <a:schemeClr val="bg1"/>
                </a:solidFill>
                <a:cs typeface="Arial"/>
                <a:sym typeface="Helvetica Neue"/>
              </a:rPr>
              <a:t>=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  <a:sym typeface="Helvetica Neue"/>
              </a:rPr>
              <a:t>patient-derived xenograft </a:t>
            </a:r>
          </a:p>
        </p:txBody>
      </p:sp>
    </p:spTree>
    <p:extLst>
      <p:ext uri="{BB962C8B-B14F-4D97-AF65-F5344CB8AC3E}">
        <p14:creationId xmlns:p14="http://schemas.microsoft.com/office/powerpoint/2010/main" val="232249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E7C2-8C7C-29F6-0688-5C5C2D45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GB" sz="3200" dirty="0"/>
              <a:t>Dose Escalation Identified 5 mg QD as RDE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F0EB04-DC4D-77C5-B9C4-BFB09A2EB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BC540-B6E6-60E5-E8B8-0685B8FDEEAB}"/>
              </a:ext>
            </a:extLst>
          </p:cNvPr>
          <p:cNvSpPr/>
          <p:nvPr/>
        </p:nvSpPr>
        <p:spPr>
          <a:xfrm>
            <a:off x="5961259" y="1343732"/>
            <a:ext cx="5538378" cy="4205730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1A93159-B5A0-9CEB-A35C-F6ADEB69371F}"/>
              </a:ext>
            </a:extLst>
          </p:cNvPr>
          <p:cNvSpPr txBox="1">
            <a:spLocks/>
          </p:cNvSpPr>
          <p:nvPr/>
        </p:nvSpPr>
        <p:spPr>
          <a:xfrm>
            <a:off x="404821" y="1267455"/>
            <a:ext cx="4867473" cy="3873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Open-label, </a:t>
            </a:r>
            <a:r>
              <a:rPr lang="en-GB" sz="1800" dirty="0" err="1"/>
              <a:t>multicenter</a:t>
            </a:r>
            <a:r>
              <a:rPr lang="en-GB" sz="1800" dirty="0"/>
              <a:t>, Phase 1 study</a:t>
            </a:r>
            <a:r>
              <a:rPr lang="en-GB" sz="1800" baseline="30000" dirty="0"/>
              <a:t>1,2</a:t>
            </a:r>
          </a:p>
          <a:p>
            <a:pPr lvl="1"/>
            <a:r>
              <a:rPr lang="en-GB" sz="1800" dirty="0"/>
              <a:t>Part 1A: Dose escalation monotherapy (1–15 mg QD)</a:t>
            </a:r>
          </a:p>
          <a:p>
            <a:pPr lvl="1"/>
            <a:r>
              <a:rPr lang="en-GB" sz="1800" dirty="0"/>
              <a:t>Part 1B: Combination with fulvestrant  (5 mg QD)</a:t>
            </a:r>
          </a:p>
          <a:p>
            <a:pPr lvl="1"/>
            <a:r>
              <a:rPr lang="en-GB" sz="1800" dirty="0"/>
              <a:t>Enriched in ER+ HER2– </a:t>
            </a:r>
            <a:r>
              <a:rPr lang="en-GB" sz="1800" dirty="0" err="1"/>
              <a:t>mBC</a:t>
            </a:r>
            <a:r>
              <a:rPr lang="en-GB" sz="1800" dirty="0"/>
              <a:t>, </a:t>
            </a:r>
            <a:br>
              <a:rPr lang="en-GB" sz="1800" dirty="0"/>
            </a:br>
            <a:r>
              <a:rPr lang="en-GB" sz="1800" dirty="0"/>
              <a:t>who progressed after prior </a:t>
            </a:r>
            <a:br>
              <a:rPr lang="en-GB" sz="1800" dirty="0"/>
            </a:br>
            <a:r>
              <a:rPr lang="en-GB" sz="1800" dirty="0"/>
              <a:t>CDK4/6i and ET</a:t>
            </a:r>
          </a:p>
          <a:p>
            <a:r>
              <a:rPr lang="en-GB" sz="1800" dirty="0"/>
              <a:t>Most frequent grade ≥3 TRAEs were hematologic toxicities, manageable </a:t>
            </a:r>
            <a:br>
              <a:rPr lang="en-GB" sz="1800" dirty="0"/>
            </a:br>
            <a:r>
              <a:rPr lang="en-GB" sz="1800" dirty="0"/>
              <a:t>with dose modifications</a:t>
            </a:r>
          </a:p>
          <a:p>
            <a:r>
              <a:rPr lang="en-GB" sz="1800" dirty="0"/>
              <a:t>MTD not reached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  <a:p>
            <a:endParaRPr lang="en-GB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A62A44-1885-2EE0-03DB-374A0790120B}"/>
              </a:ext>
            </a:extLst>
          </p:cNvPr>
          <p:cNvGrpSpPr/>
          <p:nvPr/>
        </p:nvGrpSpPr>
        <p:grpSpPr>
          <a:xfrm>
            <a:off x="6184086" y="1440668"/>
            <a:ext cx="5106704" cy="3981514"/>
            <a:chOff x="53740" y="217755"/>
            <a:chExt cx="5947011" cy="54438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FF68E7-A43E-6B48-784F-C54B13374670}"/>
                </a:ext>
              </a:extLst>
            </p:cNvPr>
            <p:cNvSpPr txBox="1"/>
            <p:nvPr/>
          </p:nvSpPr>
          <p:spPr>
            <a:xfrm>
              <a:off x="53740" y="1151089"/>
              <a:ext cx="2865119" cy="5639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Part 1A</a:t>
              </a:r>
            </a:p>
            <a:p>
              <a:pPr algn="ctr">
                <a:lnSpc>
                  <a:spcPct val="90000"/>
                </a:lnSpc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PF-07248144 monotherapy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14DBBA-7C32-6DFA-A8F2-52EBD6473B8F}"/>
                </a:ext>
              </a:extLst>
            </p:cNvPr>
            <p:cNvSpPr txBox="1"/>
            <p:nvPr/>
          </p:nvSpPr>
          <p:spPr>
            <a:xfrm>
              <a:off x="2918859" y="1151089"/>
              <a:ext cx="3081892" cy="5807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Part 1B</a:t>
              </a:r>
            </a:p>
            <a:p>
              <a:pPr algn="ctr">
                <a:lnSpc>
                  <a:spcPct val="90000"/>
                </a:lnSpc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PF-07248144 + fulvestrant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C90B33-B6E5-3E97-4862-A5CFE64D35EC}"/>
                </a:ext>
              </a:extLst>
            </p:cNvPr>
            <p:cNvGrpSpPr/>
            <p:nvPr/>
          </p:nvGrpSpPr>
          <p:grpSpPr>
            <a:xfrm>
              <a:off x="53740" y="217755"/>
              <a:ext cx="5947010" cy="5443863"/>
              <a:chOff x="53740" y="217755"/>
              <a:chExt cx="5947010" cy="544386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FFB936-D407-B9FD-4DC9-97D41216F69F}"/>
                  </a:ext>
                </a:extLst>
              </p:cNvPr>
              <p:cNvSpPr txBox="1"/>
              <p:nvPr/>
            </p:nvSpPr>
            <p:spPr>
              <a:xfrm>
                <a:off x="53740" y="217755"/>
                <a:ext cx="5947010" cy="839822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bg2"/>
                </a:solidFill>
              </a:ln>
            </p:spPr>
            <p:txBody>
              <a:bodyPr wrap="square" tIns="18288" bIns="18288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GB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1 Dose Escalation: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ER+HER2− </a:t>
                </a:r>
                <a:r>
                  <a:rPr lang="en-GB" sz="1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mBC</a:t>
                </a:r>
                <a:r>
                  <a: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CRPC, or NSCLC</a:t>
                </a:r>
              </a:p>
              <a:p>
                <a:pPr algn="ctr">
                  <a:lnSpc>
                    <a:spcPct val="90000"/>
                  </a:lnSpc>
                </a:pPr>
                <a:endParaRPr lang="en-GB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A645C8F-F459-DDEE-F3E2-27057C84E9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6299" y="4856454"/>
                <a:ext cx="0" cy="332808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7F65453-A984-AE3F-B00F-2D26401AF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6299" y="3217276"/>
                <a:ext cx="1" cy="348819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9FA0DEF-859A-B76F-5F54-39949E9370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6299" y="4043092"/>
                <a:ext cx="0" cy="36871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5CE2AC3-ACAC-0A6D-99D6-F6FFF63461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941" y="1724825"/>
                <a:ext cx="2626713" cy="86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49F4E8-8999-66BB-E5B0-1D89A469A350}"/>
                  </a:ext>
                </a:extLst>
              </p:cNvPr>
              <p:cNvSpPr txBox="1"/>
              <p:nvPr/>
            </p:nvSpPr>
            <p:spPr>
              <a:xfrm>
                <a:off x="3118400" y="1839229"/>
                <a:ext cx="2718941" cy="194418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PF-07248144 at 5 mg QD </a:t>
                </a:r>
                <a:b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fulvestrant 500 mg</a:t>
                </a:r>
              </a:p>
              <a:p>
                <a:pPr algn="ctr">
                  <a:lnSpc>
                    <a:spcPct val="90000"/>
                  </a:lnSpc>
                </a:pP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2L+ ER+HER2− </a:t>
                </a:r>
                <a:r>
                  <a:rPr lang="en-GB" sz="1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mBC</a:t>
                </a: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progressed after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CDK4/6i + ET </a:t>
                </a:r>
              </a:p>
              <a:p>
                <a:pPr algn="ctr">
                  <a:lnSpc>
                    <a:spcPct val="90000"/>
                  </a:lnSpc>
                </a:pP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(5 mg QD, n=9)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B50235-C169-E5DE-CEF9-BD1844AAA7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37871" y="1724825"/>
                <a:ext cx="2880000" cy="86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6B56936-9327-F964-7E12-CAA9C33E625A}"/>
                  </a:ext>
                </a:extLst>
              </p:cNvPr>
              <p:cNvSpPr txBox="1"/>
              <p:nvPr/>
            </p:nvSpPr>
            <p:spPr>
              <a:xfrm>
                <a:off x="424471" y="1837961"/>
                <a:ext cx="2123657" cy="56396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Cohort 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 mg QD, n=8)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4AF132B-FCAF-E07D-6449-595460FD66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6299" y="2422735"/>
                <a:ext cx="0" cy="392988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D88D842-EE06-A6CE-1C84-791F9131D6D8}"/>
                  </a:ext>
                </a:extLst>
              </p:cNvPr>
              <p:cNvSpPr txBox="1"/>
              <p:nvPr/>
            </p:nvSpPr>
            <p:spPr>
              <a:xfrm>
                <a:off x="424471" y="2643449"/>
                <a:ext cx="2123657" cy="56396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Cohort 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 mg QD, n=4)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B4F754-51E6-5295-EFAC-0ACDB878D6E6}"/>
                  </a:ext>
                </a:extLst>
              </p:cNvPr>
              <p:cNvSpPr txBox="1"/>
              <p:nvPr/>
            </p:nvSpPr>
            <p:spPr>
              <a:xfrm>
                <a:off x="424470" y="3452934"/>
                <a:ext cx="2123658" cy="56396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2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Cohort 3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2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(5 mg QD, n=4)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3E2F21-6D0E-C4CD-41EE-754F98AA78C8}"/>
                  </a:ext>
                </a:extLst>
              </p:cNvPr>
              <p:cNvSpPr txBox="1"/>
              <p:nvPr/>
            </p:nvSpPr>
            <p:spPr>
              <a:xfrm>
                <a:off x="424470" y="4287852"/>
                <a:ext cx="2123658" cy="56396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Cohort 2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(15 mg QD, n=6)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68318F-0A3B-F40F-4CC7-F7C263551DAE}"/>
                  </a:ext>
                </a:extLst>
              </p:cNvPr>
              <p:cNvSpPr txBox="1"/>
              <p:nvPr/>
            </p:nvSpPr>
            <p:spPr>
              <a:xfrm>
                <a:off x="424470" y="5097650"/>
                <a:ext cx="2123658" cy="56396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Cohort 1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(8 mg QD, n=7)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5E21C4-6713-ADC2-B6CE-26BD7866DC37}"/>
              </a:ext>
            </a:extLst>
          </p:cNvPr>
          <p:cNvSpPr txBox="1"/>
          <p:nvPr/>
        </p:nvSpPr>
        <p:spPr>
          <a:xfrm>
            <a:off x="365759" y="5545276"/>
            <a:ext cx="11133878" cy="64633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1.</a:t>
            </a:r>
            <a:r>
              <a:rPr lang="en-GB" sz="900" dirty="0">
                <a:solidFill>
                  <a:schemeClr val="bg1"/>
                </a:solidFill>
              </a:rPr>
              <a:t> Study of PF-07248144 in advanced or metastatic solid </a:t>
            </a:r>
            <a:r>
              <a:rPr lang="en-GB" sz="900" dirty="0" err="1">
                <a:solidFill>
                  <a:schemeClr val="bg1"/>
                </a:solidFill>
              </a:rPr>
              <a:t>tumors</a:t>
            </a:r>
            <a:r>
              <a:rPr lang="en-GB" sz="900" dirty="0">
                <a:solidFill>
                  <a:schemeClr val="bg1"/>
                </a:solidFill>
              </a:rPr>
              <a:t> (KAT6). Accessed May 23, 2024. </a:t>
            </a:r>
            <a:r>
              <a:rPr lang="en-GB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https://classic.clinicaltrials.gov/ct2/show/NCT04606446</a:t>
            </a:r>
            <a:r>
              <a:rPr lang="en-GB" sz="900" dirty="0">
                <a:solidFill>
                  <a:schemeClr val="bg1"/>
                </a:solidFill>
              </a:rPr>
              <a:t>. </a:t>
            </a:r>
            <a:r>
              <a:rPr lang="en-GB" sz="900" b="1" dirty="0">
                <a:solidFill>
                  <a:schemeClr val="bg1"/>
                </a:solidFill>
              </a:rPr>
              <a:t>2.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da-DK" sz="900" dirty="0">
                <a:solidFill>
                  <a:schemeClr val="bg1"/>
                </a:solidFill>
              </a:rPr>
              <a:t>Sommerhalder D, et al. JCO 2023;41(16_suppl):1054.</a:t>
            </a:r>
            <a:br>
              <a:rPr lang="da-DK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Data cutoff: September 30, 2023. 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ER+ HER2− mBC=</a:t>
            </a:r>
            <a:r>
              <a:rPr lang="en-US" sz="900" dirty="0">
                <a:solidFill>
                  <a:schemeClr val="bg1"/>
                </a:solidFill>
                <a:ea typeface="Times New Roman" panose="02020603050405020304" pitchFamily="18" charset="0"/>
              </a:rPr>
              <a:t>estrogen receptor–positive human epidermal growth factor receptor 2–negative metastatic breast cancer</a:t>
            </a:r>
            <a:r>
              <a:rPr lang="en-GB" sz="900" dirty="0">
                <a:solidFill>
                  <a:schemeClr val="bg1"/>
                </a:solidFill>
              </a:rPr>
              <a:t>; ET=endocrine therapy; L=line; MTD=maximum tolerated dose; QD=once daily; RDE=recommended dose for expansion; TRAE=treatment-related adverse event</a:t>
            </a:r>
            <a:endParaRPr lang="en-GB" sz="9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928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4A665E-BCFE-8162-46D7-E3D450B92C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C40D09-EB09-54F9-CE7E-A9E2CA26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US" sz="2800" dirty="0">
                <a:latin typeface="Arial" panose="020B0604020202020204"/>
              </a:rPr>
              <a:t>Linear PK &amp; Strong H3K23Ac PD Reduction Achieved at Clinical Dose Range</a:t>
            </a:r>
            <a:endParaRPr lang="en-GB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3C9B45-2EC3-159C-7A39-31BF57B5688E}"/>
              </a:ext>
            </a:extLst>
          </p:cNvPr>
          <p:cNvSpPr/>
          <p:nvPr/>
        </p:nvSpPr>
        <p:spPr>
          <a:xfrm>
            <a:off x="493672" y="1174149"/>
            <a:ext cx="5538378" cy="3795798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BE3ECA-D63B-94A8-899F-13D635E7AAB6}"/>
              </a:ext>
            </a:extLst>
          </p:cNvPr>
          <p:cNvSpPr/>
          <p:nvPr/>
        </p:nvSpPr>
        <p:spPr>
          <a:xfrm>
            <a:off x="6277385" y="1174149"/>
            <a:ext cx="5538378" cy="3795798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65DD37-72E2-6E00-4387-50A11EF7E028}"/>
              </a:ext>
            </a:extLst>
          </p:cNvPr>
          <p:cNvGrpSpPr/>
          <p:nvPr/>
        </p:nvGrpSpPr>
        <p:grpSpPr>
          <a:xfrm>
            <a:off x="9863410" y="3463919"/>
            <a:ext cx="1696525" cy="1489294"/>
            <a:chOff x="9863410" y="3440066"/>
            <a:chExt cx="1696525" cy="148929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12179F-FC33-E09D-7FEE-8EB3D7A15710}"/>
                </a:ext>
              </a:extLst>
            </p:cNvPr>
            <p:cNvGrpSpPr/>
            <p:nvPr/>
          </p:nvGrpSpPr>
          <p:grpSpPr>
            <a:xfrm>
              <a:off x="9903314" y="3605896"/>
              <a:ext cx="1580812" cy="1140721"/>
              <a:chOff x="9837500" y="2970146"/>
              <a:chExt cx="1875712" cy="183841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6D8C1EF-0059-43E9-84C8-617A8D4DF363}"/>
                  </a:ext>
                </a:extLst>
              </p:cNvPr>
              <p:cNvGrpSpPr/>
              <p:nvPr/>
            </p:nvGrpSpPr>
            <p:grpSpPr>
              <a:xfrm>
                <a:off x="9918076" y="2996697"/>
                <a:ext cx="1795136" cy="1811868"/>
                <a:chOff x="3083587" y="3287486"/>
                <a:chExt cx="1838046" cy="2121492"/>
              </a:xfrm>
            </p:grpSpPr>
            <p:pic>
              <p:nvPicPr>
                <p:cNvPr id="31" name="Picture 30" descr="A close-up of a cell&#10;&#10;Description automatically generated">
                  <a:extLst>
                    <a:ext uri="{FF2B5EF4-FFF2-40B4-BE49-F238E27FC236}">
                      <a16:creationId xmlns:a16="http://schemas.microsoft.com/office/drawing/2014/main" id="{414CF843-ED3E-654D-89F3-476457081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7" t="31143" r="4167" b="10773"/>
                <a:stretch/>
              </p:blipFill>
              <p:spPr>
                <a:xfrm>
                  <a:off x="3083587" y="3287486"/>
                  <a:ext cx="1829784" cy="1033839"/>
                </a:xfrm>
                <a:prstGeom prst="rect">
                  <a:avLst/>
                </a:prstGeom>
              </p:spPr>
            </p:pic>
            <p:pic>
              <p:nvPicPr>
                <p:cNvPr id="32" name="Picture 31" descr="A blue and white cell&#10;&#10;Description automatically generated">
                  <a:extLst>
                    <a:ext uri="{FF2B5EF4-FFF2-40B4-BE49-F238E27FC236}">
                      <a16:creationId xmlns:a16="http://schemas.microsoft.com/office/drawing/2014/main" id="{F00CBD48-3E12-5EB9-0A8A-B3A6DEDA0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45" t="30281" r="6479" b="12256"/>
                <a:stretch/>
              </p:blipFill>
              <p:spPr>
                <a:xfrm>
                  <a:off x="3083587" y="4375139"/>
                  <a:ext cx="1838046" cy="1033839"/>
                </a:xfrm>
                <a:prstGeom prst="rect">
                  <a:avLst/>
                </a:prstGeom>
              </p:spPr>
            </p:pic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6CE00B3-0DBD-D100-458D-F5978C2E83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2457" y="4225106"/>
                  <a:ext cx="28311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DC55D06-A422-B005-A11C-7C7986664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2457" y="5301380"/>
                  <a:ext cx="28311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4F2779-75CB-1B70-92DF-6298BEBD4A05}"/>
                  </a:ext>
                </a:extLst>
              </p:cNvPr>
              <p:cNvSpPr txBox="1"/>
              <p:nvPr/>
            </p:nvSpPr>
            <p:spPr>
              <a:xfrm>
                <a:off x="9837500" y="2970146"/>
                <a:ext cx="1062090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Arial" panose="020B0604020202020204"/>
                  </a:rPr>
                  <a:t>Baseline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000000"/>
                  </a:highlight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442F51-A243-A2B9-1CAC-3B763820F172}"/>
                  </a:ext>
                </a:extLst>
              </p:cNvPr>
              <p:cNvSpPr txBox="1"/>
              <p:nvPr/>
            </p:nvSpPr>
            <p:spPr>
              <a:xfrm>
                <a:off x="9855185" y="3870774"/>
                <a:ext cx="733655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highlight>
                      <a:srgbClr val="000000"/>
                    </a:highligh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C1D15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000000"/>
                  </a:highlight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76CDD5-32B5-B20F-0C48-B0E11F5B58B6}"/>
                </a:ext>
              </a:extLst>
            </p:cNvPr>
            <p:cNvSpPr txBox="1"/>
            <p:nvPr/>
          </p:nvSpPr>
          <p:spPr>
            <a:xfrm>
              <a:off x="9863410" y="3440066"/>
              <a:ext cx="16257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PF-07248144 at 5 mg QD, 20X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6E1DD0-B9E7-466A-6BA5-C0D66F2A0A68}"/>
                </a:ext>
              </a:extLst>
            </p:cNvPr>
            <p:cNvSpPr txBox="1"/>
            <p:nvPr/>
          </p:nvSpPr>
          <p:spPr>
            <a:xfrm>
              <a:off x="10586592" y="4713916"/>
              <a:ext cx="9733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Scale bar: 50µm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CA7D16-81B7-097C-8A8B-B3BD3BF21A9F}"/>
              </a:ext>
            </a:extLst>
          </p:cNvPr>
          <p:cNvSpPr txBox="1"/>
          <p:nvPr/>
        </p:nvSpPr>
        <p:spPr>
          <a:xfrm>
            <a:off x="493671" y="5068118"/>
            <a:ext cx="11322091" cy="68103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78000">
                <a:schemeClr val="bg2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t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DengXian"/>
                <a:cs typeface="Arial"/>
              </a:defRPr>
            </a:lvl1pPr>
          </a:lstStyle>
          <a:p>
            <a:r>
              <a:rPr lang="en-US" dirty="0"/>
              <a:t>5 mg QD was selected as RDE for PF-07248144 monotherapy and fulvestrant combination </a:t>
            </a:r>
            <a:br>
              <a:rPr lang="en-US" dirty="0"/>
            </a:br>
            <a:r>
              <a:rPr lang="en-US" dirty="0"/>
              <a:t>based on safety, PK, PD, and preliminary efficacy</a:t>
            </a:r>
          </a:p>
        </p:txBody>
      </p:sp>
      <p:pic>
        <p:nvPicPr>
          <p:cNvPr id="35" name="Picture 34" descr="A graph with colorful lines&#10;&#10;Description automatically generated">
            <a:extLst>
              <a:ext uri="{FF2B5EF4-FFF2-40B4-BE49-F238E27FC236}">
                <a16:creationId xmlns:a16="http://schemas.microsoft.com/office/drawing/2014/main" id="{4774DB8C-C50E-61F4-027C-5607F99FA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93" y="1564836"/>
            <a:ext cx="4866524" cy="3349601"/>
          </a:xfrm>
          <a:prstGeom prst="rect">
            <a:avLst/>
          </a:prstGeom>
        </p:spPr>
      </p:pic>
      <p:pic>
        <p:nvPicPr>
          <p:cNvPr id="38" name="Picture 3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69F19D5-6BEF-B7A9-8983-27394E904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371" y="1298854"/>
            <a:ext cx="5141040" cy="1990808"/>
          </a:xfrm>
          <a:prstGeom prst="rect">
            <a:avLst/>
          </a:prstGeom>
        </p:spPr>
      </p:pic>
      <p:pic>
        <p:nvPicPr>
          <p:cNvPr id="41" name="Picture 40" descr="A screenshot of a video game&#10;&#10;Description automatically generated">
            <a:extLst>
              <a:ext uri="{FF2B5EF4-FFF2-40B4-BE49-F238E27FC236}">
                <a16:creationId xmlns:a16="http://schemas.microsoft.com/office/drawing/2014/main" id="{19B824F4-F478-14F9-130B-06FE6D18F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558" y="3387833"/>
            <a:ext cx="3331786" cy="152817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0FDA1E3-7547-D6CD-BCB0-5B3BA5F8F7AB}"/>
              </a:ext>
            </a:extLst>
          </p:cNvPr>
          <p:cNvSpPr txBox="1"/>
          <p:nvPr/>
        </p:nvSpPr>
        <p:spPr>
          <a:xfrm>
            <a:off x="365759" y="5760720"/>
            <a:ext cx="11194175" cy="43088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lang="en-US" sz="1100" dirty="0">
                <a:solidFill>
                  <a:schemeClr val="bg1"/>
                </a:solidFill>
                <a:ea typeface="DengXian"/>
                <a:cs typeface="Arial"/>
              </a:rPr>
              <a:t>C=Cycle; D=Day; H3K23Ac=</a:t>
            </a:r>
            <a:r>
              <a:rPr lang="en-US" sz="1100" dirty="0">
                <a:solidFill>
                  <a:schemeClr val="bg1"/>
                </a:solidFill>
              </a:rPr>
              <a:t>histone 3 lysine 23 acetylation; IQR=interquartile range; </a:t>
            </a:r>
            <a:r>
              <a:rPr lang="en-US" sz="1100" dirty="0">
                <a:solidFill>
                  <a:prstClr val="white"/>
                </a:solidFill>
                <a:ea typeface="DengXian"/>
                <a:cs typeface="Arial"/>
              </a:rPr>
              <a:t>PBMC=peripheral blood mononuclear cell; PD=pharmacodynamic; PK=pharmacokinetic; QD=once daily; RDE=recommended dose for expansion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00FF"/>
              </a:highlight>
              <a:uLnTx/>
              <a:uFillTx/>
              <a:ea typeface="DengXian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9A2E3-A414-8038-1577-98DDD0070C80}"/>
              </a:ext>
            </a:extLst>
          </p:cNvPr>
          <p:cNvSpPr txBox="1"/>
          <p:nvPr/>
        </p:nvSpPr>
        <p:spPr>
          <a:xfrm>
            <a:off x="660955" y="1224326"/>
            <a:ext cx="5203812" cy="288000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concentration-time profile of PF-07248144 (C1D15)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4850E-9234-ED3C-C88B-699BAF4D555C}"/>
              </a:ext>
            </a:extLst>
          </p:cNvPr>
          <p:cNvSpPr txBox="1"/>
          <p:nvPr/>
        </p:nvSpPr>
        <p:spPr>
          <a:xfrm>
            <a:off x="7122615" y="3254838"/>
            <a:ext cx="4337685" cy="216000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H3K23Ac PD Reduction in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5258A-C6B3-C76F-2E88-CA76378602F8}"/>
              </a:ext>
            </a:extLst>
          </p:cNvPr>
          <p:cNvSpPr txBox="1"/>
          <p:nvPr/>
        </p:nvSpPr>
        <p:spPr>
          <a:xfrm>
            <a:off x="7122616" y="1208905"/>
            <a:ext cx="4337685" cy="216000"/>
          </a:xfrm>
          <a:prstGeom prst="roundRect">
            <a:avLst>
              <a:gd name="adj" fmla="val 11768"/>
            </a:avLst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bg2"/>
            </a:solidFill>
          </a:ln>
        </p:spPr>
        <p:txBody>
          <a:bodyPr wrap="square" t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PF-07248144 reduction of H3K23Ac in PBMC</a:t>
            </a:r>
          </a:p>
        </p:txBody>
      </p:sp>
    </p:spTree>
    <p:extLst>
      <p:ext uri="{BB962C8B-B14F-4D97-AF65-F5344CB8AC3E}">
        <p14:creationId xmlns:p14="http://schemas.microsoft.com/office/powerpoint/2010/main" val="370732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593AD-D4CB-DE0F-3924-0220FB56A3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B89468-8382-9471-7928-714C43AB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US" sz="3200" dirty="0"/>
              <a:t>Monotherapy and </a:t>
            </a:r>
            <a:r>
              <a:rPr lang="en-US" sz="3200" dirty="0" err="1"/>
              <a:t>Fulvestrant</a:t>
            </a:r>
            <a:r>
              <a:rPr lang="en-US" sz="3200" dirty="0"/>
              <a:t> Combination at RDE</a:t>
            </a:r>
            <a:endParaRPr lang="en-GB" sz="3200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1B2F3AE-4E0B-F4C4-9405-827F28EAD4AF}"/>
              </a:ext>
            </a:extLst>
          </p:cNvPr>
          <p:cNvSpPr txBox="1">
            <a:spLocks/>
          </p:cNvSpPr>
          <p:nvPr/>
        </p:nvSpPr>
        <p:spPr>
          <a:xfrm>
            <a:off x="395256" y="1277104"/>
            <a:ext cx="6042075" cy="4701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Objective</a:t>
            </a:r>
          </a:p>
          <a:p>
            <a:r>
              <a:rPr lang="en-GB" sz="1800" dirty="0"/>
              <a:t>To evaluate safety, pharmacodynamics, and efficacy of PF-07248144 at RDE 5 mg QD in:</a:t>
            </a:r>
          </a:p>
          <a:p>
            <a:pPr lvl="1"/>
            <a:r>
              <a:rPr lang="en-GB" sz="1800" dirty="0"/>
              <a:t>Monotherapy: Part 2A</a:t>
            </a:r>
          </a:p>
          <a:p>
            <a:pPr lvl="1"/>
            <a:r>
              <a:rPr lang="en-GB" sz="1800" dirty="0"/>
              <a:t>Combination with </a:t>
            </a:r>
            <a:r>
              <a:rPr lang="en-GB" sz="1800" dirty="0" err="1"/>
              <a:t>fulvestrant</a:t>
            </a:r>
            <a:r>
              <a:rPr lang="en-GB" sz="1800" dirty="0"/>
              <a:t> 500 mg: Parts 1B+2B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Patient eligibility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ER+ HER2− </a:t>
            </a:r>
            <a:r>
              <a:rPr lang="en-GB" sz="1800" dirty="0" err="1"/>
              <a:t>mBC</a:t>
            </a:r>
            <a:r>
              <a:rPr lang="en-GB" sz="1800" dirty="0"/>
              <a:t> 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Part 1B, Part 2A: 2L+, progressed after ≥1 prior CDK4/6 inhibitor and ≥1 prior ET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Part 2B: 2-4L, progressed after ≥1 prior CDK4/6 inhibitor and ≥1 prior ET; no more than 3 prior lines in metastatic setting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ECOG PS 0 or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EF6FDD-1B3D-5C23-4B63-3892CC145A2C}"/>
              </a:ext>
            </a:extLst>
          </p:cNvPr>
          <p:cNvSpPr/>
          <p:nvPr/>
        </p:nvSpPr>
        <p:spPr>
          <a:xfrm>
            <a:off x="6554804" y="1330520"/>
            <a:ext cx="5235121" cy="4187836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873A1C-0648-E4DC-B00B-4DEB4ABFD89A}"/>
              </a:ext>
            </a:extLst>
          </p:cNvPr>
          <p:cNvGrpSpPr/>
          <p:nvPr/>
        </p:nvGrpSpPr>
        <p:grpSpPr>
          <a:xfrm>
            <a:off x="6599135" y="1416800"/>
            <a:ext cx="5072112" cy="3995200"/>
            <a:chOff x="6935683" y="1254572"/>
            <a:chExt cx="4678413" cy="39952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3BE2C4-1264-252D-8F63-580F41F4EC75}"/>
                </a:ext>
              </a:extLst>
            </p:cNvPr>
            <p:cNvSpPr txBox="1"/>
            <p:nvPr/>
          </p:nvSpPr>
          <p:spPr>
            <a:xfrm>
              <a:off x="9005570" y="2261111"/>
              <a:ext cx="2361157" cy="377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 2A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PF-07248144 monotherapy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D6AF4-A358-9964-31D2-705A1E6507E9}"/>
                </a:ext>
              </a:extLst>
            </p:cNvPr>
            <p:cNvSpPr txBox="1"/>
            <p:nvPr/>
          </p:nvSpPr>
          <p:spPr>
            <a:xfrm>
              <a:off x="8758201" y="1254572"/>
              <a:ext cx="2855895" cy="1020279"/>
            </a:xfrm>
            <a:prstGeom prst="roundRect">
              <a:avLst>
                <a:gd name="adj" fmla="val 0"/>
              </a:avLst>
            </a:prstGeom>
            <a:solidFill>
              <a:srgbClr val="00004E">
                <a:lumMod val="75000"/>
                <a:lumOff val="25000"/>
              </a:srgbClr>
            </a:solidFill>
            <a:ln w="19050">
              <a:solidFill>
                <a:srgbClr val="0095FF"/>
              </a:solidFill>
            </a:ln>
          </p:spPr>
          <p:txBody>
            <a:bodyPr wrap="square" lIns="91440" tIns="18288" rIns="91440" bIns="18288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 2 Dose Expansion:</a:t>
              </a:r>
            </a:p>
            <a:p>
              <a:pPr algn="ctr">
                <a:lnSpc>
                  <a:spcPct val="90000"/>
                </a:lnSpc>
              </a:pPr>
              <a:r>
                <a:rPr kumimoji="0" lang="en-GB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PF-07248144 monotherapy</a:t>
              </a:r>
              <a:br>
                <a:rPr kumimoji="0" lang="en-GB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en-GB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and in combination </a:t>
              </a:r>
              <a:r>
                <a:rPr lang="en-GB" sz="1400" dirty="0">
                  <a:solidFill>
                    <a:schemeClr val="bg1"/>
                  </a:solidFill>
                  <a:latin typeface="Arial"/>
                  <a:cs typeface="Arial"/>
                </a:rPr>
                <a:t>with fulvestrant in ER+ HER2− </a:t>
              </a:r>
              <a:r>
                <a:rPr lang="en-GB" sz="1400" dirty="0" err="1">
                  <a:solidFill>
                    <a:schemeClr val="bg1"/>
                  </a:solidFill>
                  <a:latin typeface="Arial"/>
                  <a:cs typeface="Arial"/>
                </a:rPr>
                <a:t>mBC</a:t>
              </a:r>
              <a:endPara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807A23-3FDD-3C20-815C-2D0E62C255A2}"/>
                </a:ext>
              </a:extLst>
            </p:cNvPr>
            <p:cNvSpPr txBox="1"/>
            <p:nvPr/>
          </p:nvSpPr>
          <p:spPr>
            <a:xfrm>
              <a:off x="8926934" y="2704496"/>
              <a:ext cx="2518431" cy="980268"/>
            </a:xfrm>
            <a:prstGeom prst="rect">
              <a:avLst/>
            </a:prstGeom>
            <a:solidFill>
              <a:srgbClr val="00004E">
                <a:lumMod val="75000"/>
                <a:lumOff val="25000"/>
              </a:srgbClr>
            </a:solidFill>
            <a:ln w="25400">
              <a:solidFill>
                <a:srgbClr val="0095FF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2L+ ER+ HER2−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mBC</a:t>
              </a:r>
              <a:r>
                <a:rPr lang="en-GB" sz="1200" kern="0" dirty="0">
                  <a:solidFill>
                    <a:srgbClr val="FFFFFF"/>
                  </a:solidFill>
                  <a:latin typeface="Arial"/>
                  <a:cs typeface="Arial"/>
                </a:rPr>
                <a:t> </a:t>
              </a:r>
              <a:endParaRPr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progressed after CDK4/6i + ET </a:t>
              </a: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PF-07248144 5 mg QD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(n=35)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B0EE601-9F32-8308-D10F-5E8B4D108FF3}"/>
                </a:ext>
              </a:extLst>
            </p:cNvPr>
            <p:cNvCxnSpPr>
              <a:cxnSpLocks/>
            </p:cNvCxnSpPr>
            <p:nvPr/>
          </p:nvCxnSpPr>
          <p:spPr>
            <a:xfrm>
              <a:off x="8836489" y="2638812"/>
              <a:ext cx="2699321" cy="0"/>
            </a:xfrm>
            <a:prstGeom prst="line">
              <a:avLst/>
            </a:prstGeom>
            <a:noFill/>
            <a:ln w="28575" cap="flat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4F746C-0796-1E40-17D4-8B93A1A6B8DC}"/>
                </a:ext>
              </a:extLst>
            </p:cNvPr>
            <p:cNvSpPr txBox="1"/>
            <p:nvPr/>
          </p:nvSpPr>
          <p:spPr>
            <a:xfrm>
              <a:off x="7036845" y="2298253"/>
              <a:ext cx="1642970" cy="590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 1B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PF-07248144 + fulvestrant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45559E-3A44-978D-5E63-E027E0566858}"/>
                </a:ext>
              </a:extLst>
            </p:cNvPr>
            <p:cNvCxnSpPr>
              <a:cxnSpLocks/>
            </p:cNvCxnSpPr>
            <p:nvPr/>
          </p:nvCxnSpPr>
          <p:spPr>
            <a:xfrm>
              <a:off x="6935683" y="2889184"/>
              <a:ext cx="1859517" cy="0"/>
            </a:xfrm>
            <a:prstGeom prst="line">
              <a:avLst/>
            </a:prstGeom>
            <a:noFill/>
            <a:ln w="28575" cap="flat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08FDFF-9FED-D95D-8319-887C75F3CAED}"/>
                </a:ext>
              </a:extLst>
            </p:cNvPr>
            <p:cNvSpPr txBox="1"/>
            <p:nvPr/>
          </p:nvSpPr>
          <p:spPr>
            <a:xfrm>
              <a:off x="7020340" y="2954080"/>
              <a:ext cx="1693122" cy="1818959"/>
            </a:xfrm>
            <a:prstGeom prst="rect">
              <a:avLst/>
            </a:prstGeom>
            <a:solidFill>
              <a:srgbClr val="00004E">
                <a:lumMod val="75000"/>
                <a:lumOff val="25000"/>
              </a:srgbClr>
            </a:solidFill>
            <a:ln w="25400">
              <a:solidFill>
                <a:srgbClr val="0095FF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PF-07248144               at</a:t>
              </a:r>
              <a:r>
                <a:rPr lang="en-GB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mg QD and fulvestrant 500 mg</a:t>
              </a: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5000"/>
                </a:lnSpc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2L+ </a:t>
              </a:r>
              <a:r>
                <a:rPr lang="en-GB" sz="1200" kern="0" dirty="0">
                  <a:solidFill>
                    <a:srgbClr val="FFFFFF"/>
                  </a:solidFill>
                  <a:latin typeface="Arial"/>
                  <a:cs typeface="Arial"/>
                </a:rPr>
                <a:t>ER+ HER2− </a:t>
              </a:r>
              <a:r>
                <a:rPr lang="en-GB" sz="1200" kern="0" dirty="0" err="1">
                  <a:solidFill>
                    <a:srgbClr val="FFFFFF"/>
                  </a:solidFill>
                  <a:latin typeface="Arial"/>
                  <a:cs typeface="Arial"/>
                </a:rPr>
                <a:t>mBC</a:t>
              </a:r>
              <a:r>
                <a:rPr lang="en-GB" sz="1200" kern="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progressed after</a:t>
              </a:r>
              <a:endParaRPr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CDK4/6i + ET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(n=9)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D4E598-859D-9DAA-0225-04DEBA8B6FD8}"/>
                </a:ext>
              </a:extLst>
            </p:cNvPr>
            <p:cNvSpPr txBox="1"/>
            <p:nvPr/>
          </p:nvSpPr>
          <p:spPr>
            <a:xfrm>
              <a:off x="9005570" y="3721711"/>
              <a:ext cx="236115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 2B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PF-07248144 + fulvestrant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ED33CB-C190-E138-A3B0-D7F8A6F6A270}"/>
                </a:ext>
              </a:extLst>
            </p:cNvPr>
            <p:cNvSpPr txBox="1"/>
            <p:nvPr/>
          </p:nvSpPr>
          <p:spPr>
            <a:xfrm>
              <a:off x="8926934" y="4177171"/>
              <a:ext cx="2518431" cy="1072601"/>
            </a:xfrm>
            <a:prstGeom prst="rect">
              <a:avLst/>
            </a:prstGeom>
            <a:solidFill>
              <a:srgbClr val="00004E">
                <a:lumMod val="75000"/>
                <a:lumOff val="25000"/>
              </a:srgbClr>
            </a:solidFill>
            <a:ln w="25400">
              <a:solidFill>
                <a:srgbClr val="0095FF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2–4L ER+ HER2−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mBC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progressed after CDK4/6i + ET </a:t>
              </a: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PF-07248144 at 5 mg QD and  fulvestrant 500 mg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(n=34)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13DD4D-6E24-8441-F447-0746EE8D35CC}"/>
                </a:ext>
              </a:extLst>
            </p:cNvPr>
            <p:cNvCxnSpPr>
              <a:cxnSpLocks/>
            </p:cNvCxnSpPr>
            <p:nvPr/>
          </p:nvCxnSpPr>
          <p:spPr>
            <a:xfrm>
              <a:off x="8836489" y="4099412"/>
              <a:ext cx="2699321" cy="0"/>
            </a:xfrm>
            <a:prstGeom prst="line">
              <a:avLst/>
            </a:prstGeom>
            <a:noFill/>
            <a:ln w="28575" cap="flat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114110-F775-9C97-AACF-E7EDBE443658}"/>
              </a:ext>
            </a:extLst>
          </p:cNvPr>
          <p:cNvSpPr txBox="1"/>
          <p:nvPr/>
        </p:nvSpPr>
        <p:spPr>
          <a:xfrm>
            <a:off x="365759" y="5760720"/>
            <a:ext cx="10674417" cy="43088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ECOG PS=Eastern Cooperative Oncology Group performance status; ER+ HER2− mBC=</a:t>
            </a:r>
            <a:r>
              <a:rPr lang="en-US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estrogen receptor–positive human epidermal growth factor receptor 2–negative metastatic breast cancer</a:t>
            </a:r>
            <a:r>
              <a:rPr lang="en-GB" sz="1100" dirty="0">
                <a:solidFill>
                  <a:schemeClr val="bg1"/>
                </a:solidFill>
              </a:rPr>
              <a:t>; ET=endocrine therapy; L=line; QD=once daily; RDE=recommended dose for expansion </a:t>
            </a:r>
          </a:p>
        </p:txBody>
      </p:sp>
    </p:spTree>
    <p:extLst>
      <p:ext uri="{BB962C8B-B14F-4D97-AF65-F5344CB8AC3E}">
        <p14:creationId xmlns:p14="http://schemas.microsoft.com/office/powerpoint/2010/main" val="260477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1C8B7-1B7F-506E-64E9-4D985FCD6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362" y="1289739"/>
            <a:ext cx="3419431" cy="4701473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Age:</a:t>
            </a:r>
            <a:br>
              <a:rPr lang="en-GB" sz="1800" dirty="0"/>
            </a:br>
            <a:r>
              <a:rPr lang="en-GB" sz="1800" dirty="0"/>
              <a:t>Median 57.0 years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(range 39.0–76.0)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Female: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35 (100%) </a:t>
            </a:r>
          </a:p>
          <a:p>
            <a:pPr marL="0" indent="0" defTabSz="744538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Race: </a:t>
            </a:r>
            <a:b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GB" sz="1800" dirty="0"/>
              <a:t>Asian (74.3%) </a:t>
            </a:r>
            <a:br>
              <a:rPr lang="en-GB" sz="1800" dirty="0"/>
            </a:br>
            <a:r>
              <a:rPr lang="en-GB" sz="1800" dirty="0"/>
              <a:t>White (25.7%)</a:t>
            </a:r>
          </a:p>
          <a:p>
            <a:pPr marL="0" indent="0" defTabSz="1319213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ECOG PS</a:t>
            </a:r>
            <a:r>
              <a:rPr lang="en-GB" sz="1800" dirty="0"/>
              <a:t>: </a:t>
            </a:r>
            <a:br>
              <a:rPr lang="en-GB" sz="1800" dirty="0"/>
            </a:br>
            <a:r>
              <a:rPr lang="en-GB" sz="1800" dirty="0"/>
              <a:t>0 (51.4%)</a:t>
            </a:r>
            <a:br>
              <a:rPr lang="en-GB" sz="1800" dirty="0"/>
            </a:br>
            <a:r>
              <a:rPr lang="en-GB" sz="1800" dirty="0"/>
              <a:t>1 (48.6%)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C79D081-8EE0-80BB-B7AE-56315C0E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1427881" cy="1249123"/>
          </a:xfrm>
        </p:spPr>
        <p:txBody>
          <a:bodyPr/>
          <a:lstStyle/>
          <a:p>
            <a:r>
              <a:rPr lang="en-GB" sz="3000" dirty="0"/>
              <a:t>Baseline Characteristics: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PF-07248144 5 mg QD Monotherapy</a:t>
            </a:r>
            <a:endParaRPr lang="en-GB" sz="30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B0DC4C-61A3-59B7-BE0C-DBC5ED416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A25A3ED-2268-DB48-7D5B-D674681F0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57513"/>
              </p:ext>
            </p:extLst>
          </p:nvPr>
        </p:nvGraphicFramePr>
        <p:xfrm>
          <a:off x="3688154" y="1367028"/>
          <a:ext cx="7899009" cy="412394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76371">
                  <a:extLst>
                    <a:ext uri="{9D8B030D-6E8A-4147-A177-3AD203B41FA5}">
                      <a16:colId xmlns:a16="http://schemas.microsoft.com/office/drawing/2014/main" val="259447692"/>
                    </a:ext>
                  </a:extLst>
                </a:gridCol>
                <a:gridCol w="2622638">
                  <a:extLst>
                    <a:ext uri="{9D8B030D-6E8A-4147-A177-3AD203B41FA5}">
                      <a16:colId xmlns:a16="http://schemas.microsoft.com/office/drawing/2014/main" val="1108851896"/>
                    </a:ext>
                  </a:extLst>
                </a:gridCol>
              </a:tblGrid>
              <a:tr h="522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 Therapies</a:t>
                      </a:r>
                    </a:p>
                  </a:txBody>
                  <a:tcPr marR="0" marT="18288" marB="18288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Monotherapy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PF-07248144 5 mg QD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Part 2A (N=35)</a:t>
                      </a:r>
                      <a:endParaRPr lang="en-GB" sz="15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18288" marB="18288" anchor="b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154486"/>
                  </a:ext>
                </a:extLst>
              </a:tr>
              <a:tr h="3893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Systemic therapy in advanced/metastatic setting,  median (range)</a:t>
                      </a:r>
                      <a:endParaRPr lang="en-GB" sz="15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5.0 (1–13)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7396"/>
                  </a:ext>
                </a:extLst>
              </a:tr>
              <a:tr h="194655">
                <a:tc>
                  <a:txBody>
                    <a:bodyPr/>
                    <a:lstStyle/>
                    <a:p>
                      <a:pPr marL="0" indent="920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CDK4/6 inhibitors, n (%)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35 (100)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61237"/>
                  </a:ext>
                </a:extLst>
              </a:tr>
              <a:tr h="194655">
                <a:tc>
                  <a:txBody>
                    <a:bodyPr/>
                    <a:lstStyle/>
                    <a:p>
                      <a:pPr marL="0" indent="2682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CDK4/6 inhibitors &gt;12 months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 (54.3)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77500"/>
                  </a:ext>
                </a:extLst>
              </a:tr>
              <a:tr h="38931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ET in advanced/metastatic setting, </a:t>
                      </a:r>
                    </a:p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median (range)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2.0 (1–7)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18465"/>
                  </a:ext>
                </a:extLst>
              </a:tr>
              <a:tr h="194655">
                <a:tc>
                  <a:txBody>
                    <a:bodyPr/>
                    <a:lstStyle/>
                    <a:p>
                      <a:pPr marL="0" indent="920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ET, n (%)</a:t>
                      </a:r>
                      <a:endParaRPr lang="en-GB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35 (100)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93152"/>
                  </a:ext>
                </a:extLst>
              </a:tr>
              <a:tr h="194655">
                <a:tc>
                  <a:txBody>
                    <a:bodyPr/>
                    <a:lstStyle/>
                    <a:p>
                      <a:pPr marL="0" lvl="0" indent="2682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aromatase inhibitors, n (%)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30 (85.7)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83208"/>
                  </a:ext>
                </a:extLst>
              </a:tr>
              <a:tr h="194655">
                <a:tc>
                  <a:txBody>
                    <a:bodyPr/>
                    <a:lstStyle/>
                    <a:p>
                      <a:pPr marL="0" lvl="0" indent="2682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</a:t>
                      </a:r>
                      <a:r>
                        <a:rPr lang="en-US" sz="1500" kern="10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fulvestrant</a:t>
                      </a: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, n (%)</a:t>
                      </a:r>
                      <a:endParaRPr lang="en-GB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28 (80.0)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74479"/>
                  </a:ext>
                </a:extLst>
              </a:tr>
              <a:tr h="38931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chemotherapies in advanced/metastatic setting, median (range)</a:t>
                      </a:r>
                      <a:endParaRPr lang="en-GB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1.0 (0–8)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55672"/>
                  </a:ext>
                </a:extLst>
              </a:tr>
              <a:tr h="194655">
                <a:tc>
                  <a:txBody>
                    <a:bodyPr/>
                    <a:lstStyle/>
                    <a:p>
                      <a:pPr marL="0" lvl="0" indent="920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chemotherapy, n (%)</a:t>
                      </a:r>
                      <a:endParaRPr lang="en-GB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26 (74.3)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1149"/>
                  </a:ext>
                </a:extLst>
              </a:tr>
              <a:tr h="165747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Prior other targeted therapies (mTOR and PIK), n (%) 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 (40.0)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59705"/>
                  </a:ext>
                </a:extLst>
              </a:tr>
              <a:tr h="194655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i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ESR1</a:t>
                      </a:r>
                      <a:r>
                        <a:rPr lang="en-GB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mutant, n/N (%)</a:t>
                      </a:r>
                      <a:endParaRPr lang="en-GB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R="0" marT="9144" marB="9144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22/35 (62.9)</a:t>
                      </a:r>
                      <a:endParaRPr lang="en-GB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318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5DB488-5A0A-AE43-632F-7724D7ADB9D5}"/>
              </a:ext>
            </a:extLst>
          </p:cNvPr>
          <p:cNvSpPr txBox="1"/>
          <p:nvPr/>
        </p:nvSpPr>
        <p:spPr>
          <a:xfrm>
            <a:off x="365759" y="5929997"/>
            <a:ext cx="11427881" cy="261610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ECOG PS=Eastern Cooperative Oncology Group performance status; ET=endocrine therapy; mTOR=mammalian target of rapamycin; PIK=phosphoinositide kinases; QD=once daily</a:t>
            </a:r>
            <a:endParaRPr lang="en-GB" sz="11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241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ADAB04-0446-8DF1-BBD5-93EAAFCD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"/>
            <a:ext cx="10972800" cy="1249123"/>
          </a:xfrm>
        </p:spPr>
        <p:txBody>
          <a:bodyPr/>
          <a:lstStyle/>
          <a:p>
            <a:r>
              <a:rPr lang="en-GB" sz="3200" dirty="0"/>
              <a:t>Tolerable Safety: </a:t>
            </a:r>
            <a:r>
              <a:rPr lang="en-GB" sz="3200" dirty="0">
                <a:solidFill>
                  <a:prstClr val="white"/>
                </a:solidFill>
              </a:rPr>
              <a:t>PF-07248144 5 mg QD Monotherapy</a:t>
            </a:r>
            <a:endParaRPr lang="en-GB" sz="3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070D6D-03B5-68E2-821E-08E135814D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0460" y="1275998"/>
            <a:ext cx="4326255" cy="4701473"/>
          </a:xfrm>
        </p:spPr>
        <p:txBody>
          <a:bodyPr/>
          <a:lstStyle/>
          <a:p>
            <a:pPr marL="0" marR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b="1" kern="1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Median f</a:t>
            </a:r>
            <a:r>
              <a:rPr lang="en-US" sz="1800" b="1" kern="10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ollow-up: </a:t>
            </a:r>
            <a:br>
              <a:rPr lang="en-US" sz="1800" b="1" kern="10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1800" kern="100" dirty="0">
                <a:solidFill>
                  <a:schemeClr val="bg1"/>
                </a:solidFill>
                <a:effectLst/>
              </a:rPr>
              <a:t>15.9 months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(range 13.8</a:t>
            </a:r>
            <a:r>
              <a:rPr lang="en-GB" sz="1800" dirty="0">
                <a:solidFill>
                  <a:prstClr val="white"/>
                </a:solidFill>
              </a:rPr>
              <a:t>–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NE)</a:t>
            </a:r>
            <a:endParaRPr lang="en-US" sz="1800" kern="100" dirty="0">
              <a:solidFill>
                <a:schemeClr val="bg1"/>
              </a:solidFill>
              <a:effectLst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Most frequent TRAEs:</a:t>
            </a:r>
            <a:b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dysgeusia (most G1); </a:t>
            </a:r>
            <a:r>
              <a:rPr lang="en-US" sz="1800" dirty="0"/>
              <a:t>n</a:t>
            </a:r>
            <a:r>
              <a:rPr lang="en-US" sz="1800" dirty="0">
                <a:solidFill>
                  <a:schemeClr val="bg1"/>
                </a:solidFill>
              </a:rPr>
              <a:t>o dose reduction or treatment discontinuation due to dysgeusia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Most frequent G≥3 TRAEs: </a:t>
            </a:r>
            <a:r>
              <a:rPr lang="en-US" sz="1800" dirty="0">
                <a:solidFill>
                  <a:schemeClr val="bg1"/>
                </a:solidFill>
              </a:rPr>
              <a:t>neutropenia (40%), manageable with dose modifications</a:t>
            </a:r>
            <a:r>
              <a:rPr lang="en-US" sz="1800" dirty="0"/>
              <a:t>;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/>
              <a:t>n</a:t>
            </a:r>
            <a:r>
              <a:rPr lang="en-US" sz="1800" dirty="0">
                <a:solidFill>
                  <a:schemeClr val="bg1"/>
                </a:solidFill>
              </a:rPr>
              <a:t>o febrile neutropenia observed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No G5 TRAEs reported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Discontinuations due to AE: 1 (2.9%)</a:t>
            </a:r>
            <a:r>
              <a:rPr lang="en-US" sz="1800" baseline="30000" dirty="0"/>
              <a:t>a</a:t>
            </a: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F571A2-DDF6-231B-7CA0-7F921172AF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A43198-F5AB-A166-F31C-419218308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16957"/>
              </p:ext>
            </p:extLst>
          </p:nvPr>
        </p:nvGraphicFramePr>
        <p:xfrm>
          <a:off x="447675" y="1375464"/>
          <a:ext cx="6477000" cy="38643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20044">
                  <a:extLst>
                    <a:ext uri="{9D8B030D-6E8A-4147-A177-3AD203B41FA5}">
                      <a16:colId xmlns:a16="http://schemas.microsoft.com/office/drawing/2014/main" val="3909128252"/>
                    </a:ext>
                  </a:extLst>
                </a:gridCol>
                <a:gridCol w="1685331">
                  <a:extLst>
                    <a:ext uri="{9D8B030D-6E8A-4147-A177-3AD203B41FA5}">
                      <a16:colId xmlns:a16="http://schemas.microsoft.com/office/drawing/2014/main" val="2149859233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321509675"/>
                    </a:ext>
                  </a:extLst>
                </a:gridCol>
              </a:tblGrid>
              <a:tr h="666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 frequent TRAEs (≥20%)</a:t>
                      </a:r>
                    </a:p>
                  </a:txBody>
                  <a:tcPr marT="64008" marB="64008" anchor="b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9525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Monotherapy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0" marR="9525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PF-07248144 5 mg QD</a:t>
                      </a:r>
                      <a:r>
                        <a:rPr lang="en-US" sz="1600" b="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(N=35)</a:t>
                      </a:r>
                      <a:endParaRPr lang="en-US" sz="16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64008" marB="64008" anchor="b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90051"/>
                  </a:ext>
                </a:extLst>
              </a:tr>
              <a:tr h="30690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By Preferred Term, n (%) of patients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with any adverse event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All grade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Grade ≥3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7749"/>
                  </a:ext>
                </a:extLst>
              </a:tr>
              <a:tr h="30690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bg1"/>
                          </a:solidFill>
                          <a:effectLst/>
                        </a:rPr>
                        <a:t>With Any Adverse Event</a:t>
                      </a:r>
                      <a:endParaRPr lang="en-US" sz="15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33</a:t>
                      </a:r>
                      <a:r>
                        <a:rPr lang="en-US" sz="15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(94.3)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</a:t>
                      </a:r>
                      <a:r>
                        <a:rPr lang="en-US" sz="15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(54.3)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34858"/>
                  </a:ext>
                </a:extLst>
              </a:tr>
              <a:tr h="554407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-1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Dysgeusia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T="27432" marB="274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G1:26 </a:t>
                      </a: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(74.3)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-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 2: 4 (11.4)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-5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260"/>
                  </a:ext>
                </a:extLst>
              </a:tr>
              <a:tr h="554407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Neutropenia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T="27432" marB="274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24</a:t>
                      </a:r>
                      <a:r>
                        <a:rPr lang="en-US" sz="15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(68.6)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G3:12</a:t>
                      </a: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(34.3)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G4: 2 (5.7)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69660"/>
                  </a:ext>
                </a:extLst>
              </a:tr>
              <a:tr h="306904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-1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Anemia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T="27432" marB="274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16</a:t>
                      </a:r>
                      <a:r>
                        <a:rPr lang="en-US" sz="15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(45.7)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5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(8.6)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50048"/>
                  </a:ext>
                </a:extLst>
              </a:tr>
              <a:tr h="306904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Leukopenia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T="27432" marB="274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16</a:t>
                      </a:r>
                      <a:r>
                        <a:rPr lang="en-US" sz="15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(45.7)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 4</a:t>
                      </a:r>
                      <a:r>
                        <a:rPr lang="en-US" sz="1500" kern="0" spc="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(11.4)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01922"/>
                  </a:ext>
                </a:extLst>
              </a:tr>
              <a:tr h="306904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Thrombocytopenia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T="27432" marB="274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13</a:t>
                      </a:r>
                      <a:r>
                        <a:rPr lang="en-US" sz="15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(37.1)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433784"/>
                  </a:ext>
                </a:extLst>
              </a:tr>
              <a:tr h="554407"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Aspartate aminotransferase increased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T="27432" marB="274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 8</a:t>
                      </a:r>
                      <a:r>
                        <a:rPr lang="en-US" sz="1500" kern="0" spc="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(22.9)</a:t>
                      </a:r>
                      <a:endParaRPr lang="en-US" sz="15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5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27432" marB="27432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141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87D89-C32F-7A86-9B78-91AE30AD459C}"/>
              </a:ext>
            </a:extLst>
          </p:cNvPr>
          <p:cNvSpPr txBox="1"/>
          <p:nvPr/>
        </p:nvSpPr>
        <p:spPr>
          <a:xfrm>
            <a:off x="365760" y="5760720"/>
            <a:ext cx="9923472" cy="43088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GB" sz="1100" baseline="30000" dirty="0">
                <a:solidFill>
                  <a:schemeClr val="bg1"/>
                </a:solidFill>
              </a:rPr>
              <a:t>a </a:t>
            </a:r>
            <a:r>
              <a:rPr lang="en-GB" sz="1100" dirty="0">
                <a:solidFill>
                  <a:schemeClr val="bg1"/>
                </a:solidFill>
              </a:rPr>
              <a:t>Grade 2 neutropenia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AE=adverse event; G1–5=grade 1–5; NE=not evaluable; QD=once daily; TRAE=treatment-related AE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54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4">
      <a:dk1>
        <a:srgbClr val="000000"/>
      </a:dk1>
      <a:lt1>
        <a:srgbClr val="FFFFFF"/>
      </a:lt1>
      <a:dk2>
        <a:srgbClr val="00004E"/>
      </a:dk2>
      <a:lt2>
        <a:srgbClr val="0095FF"/>
      </a:lt2>
      <a:accent1>
        <a:srgbClr val="0000C9"/>
      </a:accent1>
      <a:accent2>
        <a:srgbClr val="000483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8BF7F5"/>
      </a:hlink>
      <a:folHlink>
        <a:srgbClr val="D7C7F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48273577DCF469CBE116E970DFA7B" ma:contentTypeVersion="6" ma:contentTypeDescription="Create a new document." ma:contentTypeScope="" ma:versionID="5cde6f1af78397fb14e734615ff2efb7">
  <xsd:schema xmlns:xsd="http://www.w3.org/2001/XMLSchema" xmlns:xs="http://www.w3.org/2001/XMLSchema" xmlns:p="http://schemas.microsoft.com/office/2006/metadata/properties" xmlns:ns2="5eb61319-a1b1-478a-8747-8357aeecfd77" xmlns:ns3="def2a5d7-e118-4a05-ab00-eb0bbc2e9247" targetNamespace="http://schemas.microsoft.com/office/2006/metadata/properties" ma:root="true" ma:fieldsID="bbf72067bcad2c13f4e4e14e8a8a1b38" ns2:_="" ns3:_="">
    <xsd:import namespace="5eb61319-a1b1-478a-8747-8357aeecfd77"/>
    <xsd:import namespace="def2a5d7-e118-4a05-ab00-eb0bbc2e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61319-a1b1-478a-8747-8357aeecf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2a5d7-e118-4a05-ab00-eb0bbc2e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73C7E2-7163-4E5B-BCC9-49CDA287A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61319-a1b1-478a-8747-8357aeecfd77"/>
    <ds:schemaRef ds:uri="def2a5d7-e118-4a05-ab00-eb0bbc2e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47EE-ECAD-476D-AABD-8DE268FEFA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C5B7A8-52DC-40E3-A0B1-27BD0387EE96}">
  <ds:schemaRefs>
    <ds:schemaRef ds:uri="http://www.w3.org/XML/1998/namespace"/>
    <ds:schemaRef ds:uri="http://purl.org/dc/elements/1.1/"/>
    <ds:schemaRef ds:uri="http://purl.org/dc/dcmitype/"/>
    <ds:schemaRef ds:uri="5eb61319-a1b1-478a-8747-8357aeecfd77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def2a5d7-e118-4a05-ab00-eb0bbc2e924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4796</Words>
  <Application>Microsoft Office PowerPoint</Application>
  <PresentationFormat>Widescreen</PresentationFormat>
  <Paragraphs>528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DengXian</vt:lpstr>
      <vt:lpstr>Pfizer Diatype</vt:lpstr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A phase 1 dose expansion study of a first-in-class KAT6 inhibitor — PF-07248144 in patients with advanced or metastatic ER+ HER2− breast cancer</vt:lpstr>
      <vt:lpstr>Disclosures</vt:lpstr>
      <vt:lpstr>Key Takeaways</vt:lpstr>
      <vt:lpstr>PF-07248144: First-in-Class, Potent, Selective KAT6 A/B Inhibitor for HR+ Breast Cancer</vt:lpstr>
      <vt:lpstr>Dose Escalation Identified 5 mg QD as RDE</vt:lpstr>
      <vt:lpstr>Linear PK &amp; Strong H3K23Ac PD Reduction Achieved at Clinical Dose Range</vt:lpstr>
      <vt:lpstr>Monotherapy and Fulvestrant Combination at RDE</vt:lpstr>
      <vt:lpstr>Baseline Characteristics: PF-07248144 5 mg QD Monotherapy</vt:lpstr>
      <vt:lpstr>Tolerable Safety: PF-07248144 5 mg QD Monotherapy</vt:lpstr>
      <vt:lpstr>Efficacy: PF-07248144 5 mg QD Monotherapy</vt:lpstr>
      <vt:lpstr>Baseline Characteristics: PF-07248144 5 mg QD + Fulvestrant</vt:lpstr>
      <vt:lpstr>Tolerable Safety: PF-07248144 5 mg QD + Fulvestrant</vt:lpstr>
      <vt:lpstr>Encouraging Efficacy: PF-07248144 5 mg QD + Fulvestrant</vt:lpstr>
      <vt:lpstr>Encouraging Efficacy: PF-07248144 5 mg QD + Fulvestrant</vt:lpstr>
      <vt:lpstr>PF-07248144 5 mg QD + Fulvestrant: Consistent Activity Across 2L and 3L+</vt:lpstr>
      <vt:lpstr>PF-07248144 5 mg QD + Fulvestrant: Consistent Activity Irrespective of ESR1 Mutation Status</vt:lpstr>
      <vt:lpstr>PF-07248144 5 mg QD + Fulvestrant: Consistent Activity Irrespective of PI3K/AKT1/PTEN Mutation Status</vt:lpstr>
      <vt:lpstr>ctDNA Reduction in Patients With Mutation(s)  Supports Observed Antitumor Activity </vt:lpstr>
      <vt:lpstr>Conclusions</vt:lpstr>
      <vt:lpstr>Publication </vt:lpstr>
      <vt:lpstr>Acknowledgments </vt:lpstr>
      <vt:lpstr>Oral Presentation and Abstract Plain Language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Wailoon Chan</dc:creator>
  <cp:lastModifiedBy>Li, Shuang</cp:lastModifiedBy>
  <cp:revision>142</cp:revision>
  <dcterms:created xsi:type="dcterms:W3CDTF">2020-09-03T18:56:05Z</dcterms:created>
  <dcterms:modified xsi:type="dcterms:W3CDTF">2024-05-28T12:11:09Z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0x01010003948273577DCF469CBE116E970DFA7B</vt:lpwstr>
  </property>
  <property fmtid="{D5CDD505-2E9C-101B-9397-08002B2CF9AE}" pid="3" name="MSIP_Label_4791b42f-c435-42ca-9531-75a3f42aae3d_Enabled">
    <vt:lpwstr>true</vt:lpwstr>
  </property>
  <property fmtid="{D5CDD505-2E9C-101B-9397-08002B2CF9AE}" pid="4" name="MSIP_Label_4791b42f-c435-42ca-9531-75a3f42aae3d_SetDate">
    <vt:lpwstr>2024-04-24T00:21:50Z</vt:lpwstr>
  </property>
  <property fmtid="{D5CDD505-2E9C-101B-9397-08002B2CF9AE}" pid="5" name="MSIP_Label_4791b42f-c435-42ca-9531-75a3f42aae3d_Method">
    <vt:lpwstr>Privileged</vt:lpwstr>
  </property>
  <property fmtid="{D5CDD505-2E9C-101B-9397-08002B2CF9AE}" pid="6" name="MSIP_Label_4791b42f-c435-42ca-9531-75a3f42aae3d_Name">
    <vt:lpwstr>4791b42f-c435-42ca-9531-75a3f42aae3d</vt:lpwstr>
  </property>
  <property fmtid="{D5CDD505-2E9C-101B-9397-08002B2CF9AE}" pid="7" name="MSIP_Label_4791b42f-c435-42ca-9531-75a3f42aae3d_SiteId">
    <vt:lpwstr>7a916015-20ae-4ad1-9170-eefd915e9272</vt:lpwstr>
  </property>
  <property fmtid="{D5CDD505-2E9C-101B-9397-08002B2CF9AE}" pid="8" name="MSIP_Label_4791b42f-c435-42ca-9531-75a3f42aae3d_ActionId">
    <vt:lpwstr>a23d35f5-42bf-42f2-a5dc-a419d3b76b93</vt:lpwstr>
  </property>
  <property fmtid="{D5CDD505-2E9C-101B-9397-08002B2CF9AE}" pid="9" name="MSIP_Label_4791b42f-c435-42ca-9531-75a3f42aae3d_ContentBits">
    <vt:lpwstr>0</vt:lpwstr>
  </property>
</Properties>
</file>