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29260800" cy="40233600"/>
  <p:notesSz cx="11303000" cy="20104100"/>
  <p:defaultTextStyle>
    <a:defPPr>
      <a:defRPr lang="en-US"/>
    </a:defPPr>
    <a:lvl1pPr marL="0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1pPr>
    <a:lvl2pPr marL="1011472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2pPr>
    <a:lvl3pPr marL="2022947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3pPr>
    <a:lvl4pPr marL="3034419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4pPr>
    <a:lvl5pPr marL="4045894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5pPr>
    <a:lvl6pPr marL="5057366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6pPr>
    <a:lvl7pPr marL="6068839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7pPr>
    <a:lvl8pPr marL="7080313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8pPr>
    <a:lvl9pPr marL="8091786" algn="l" defTabSz="2022947" rtl="0" eaLnBrk="1" latinLnBrk="0" hangingPunct="1">
      <a:defRPr sz="39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4" userDrawn="1">
          <p15:clr>
            <a:srgbClr val="A4A3A4"/>
          </p15:clr>
        </p15:guide>
        <p15:guide id="2" pos="5946" userDrawn="1">
          <p15:clr>
            <a:srgbClr val="A4A3A4"/>
          </p15:clr>
        </p15:guide>
        <p15:guide id="3" pos="6467" userDrawn="1">
          <p15:clr>
            <a:srgbClr val="A4A3A4"/>
          </p15:clr>
        </p15:guide>
        <p15:guide id="4" pos="11950" userDrawn="1">
          <p15:clr>
            <a:srgbClr val="A4A3A4"/>
          </p15:clr>
        </p15:guide>
        <p15:guide id="5" pos="12467" userDrawn="1">
          <p15:clr>
            <a:srgbClr val="A4A3A4"/>
          </p15:clr>
        </p15:guide>
        <p15:guide id="6" pos="17930" userDrawn="1">
          <p15:clr>
            <a:srgbClr val="A4A3A4"/>
          </p15:clr>
        </p15:guide>
        <p15:guide id="7" pos="5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B9528C-627E-1862-66DF-6C96F0E391E1}" name="Gao, Emma Xizhe" initials="XG" userId="S::GAOX65@pfizer.com::c74ef232-d39a-4076-af15-553766c8c670" providerId="AD"/>
  <p188:author id="{BBF888C1-B335-0634-E5FA-8CBDD7ACF427}" name="Mukherjee, Meenakshi" initials="MM" userId="S::MUKHEM08@pfizer.com::a6981304-1c68-4d20-a761-e7f8ac2eac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92" autoAdjust="0"/>
    <p:restoredTop sz="94660"/>
  </p:normalViewPr>
  <p:slideViewPr>
    <p:cSldViewPr snapToGrid="0">
      <p:cViewPr>
        <p:scale>
          <a:sx n="50" d="100"/>
          <a:sy n="50" d="100"/>
        </p:scale>
        <p:origin x="280" y="-8628"/>
      </p:cViewPr>
      <p:guideLst>
        <p:guide orient="horz" pos="5764"/>
        <p:guide pos="5946"/>
        <p:guide pos="6467"/>
        <p:guide pos="11950"/>
        <p:guide pos="12467"/>
        <p:guide pos="17930"/>
        <p:guide pos="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kherjee, Meenakshi" userId="a6981304-1c68-4d20-a761-e7f8ac2eac2d" providerId="ADAL" clId="{6229734A-BF85-42A9-9AF3-572034CE818B}"/>
    <pc:docChg chg="modSld">
      <pc:chgData name="Mukherjee, Meenakshi" userId="a6981304-1c68-4d20-a761-e7f8ac2eac2d" providerId="ADAL" clId="{6229734A-BF85-42A9-9AF3-572034CE818B}" dt="2024-10-14T14:26:30.947" v="2" actId="1076"/>
      <pc:docMkLst>
        <pc:docMk/>
      </pc:docMkLst>
      <pc:sldChg chg="modSp mod">
        <pc:chgData name="Mukherjee, Meenakshi" userId="a6981304-1c68-4d20-a761-e7f8ac2eac2d" providerId="ADAL" clId="{6229734A-BF85-42A9-9AF3-572034CE818B}" dt="2024-10-14T14:26:30.947" v="2" actId="1076"/>
        <pc:sldMkLst>
          <pc:docMk/>
          <pc:sldMk cId="0" sldId="257"/>
        </pc:sldMkLst>
        <pc:spChg chg="mod">
          <ac:chgData name="Mukherjee, Meenakshi" userId="a6981304-1c68-4d20-a761-e7f8ac2eac2d" providerId="ADAL" clId="{6229734A-BF85-42A9-9AF3-572034CE818B}" dt="2024-10-14T14:26:30.947" v="2" actId="1076"/>
          <ac:spMkLst>
            <pc:docMk/>
            <pc:sldMk cId="0" sldId="257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97438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02388" y="0"/>
            <a:ext cx="4897437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C975-DF85-46ED-BA2A-6FBB8928326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84525" y="2513013"/>
            <a:ext cx="49339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0300" y="9675813"/>
            <a:ext cx="90424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4897438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2388" y="19096038"/>
            <a:ext cx="4897437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865C-5090-41B8-9251-4EA77448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1pPr>
    <a:lvl2pPr marL="1011472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2pPr>
    <a:lvl3pPr marL="2022947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3pPr>
    <a:lvl4pPr marL="3034419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4pPr>
    <a:lvl5pPr marL="4045894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5pPr>
    <a:lvl6pPr marL="5057366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6pPr>
    <a:lvl7pPr marL="6068839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7pPr>
    <a:lvl8pPr marL="7080313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8pPr>
    <a:lvl9pPr marL="8091786" algn="l" defTabSz="2022947" rtl="0" eaLnBrk="1" latinLnBrk="0" hangingPunct="1">
      <a:defRPr sz="26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865C-5090-41B8-9251-4EA774485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5792" y="12472419"/>
            <a:ext cx="248856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391588" y="22530819"/>
            <a:ext cx="204940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63862" y="9253731"/>
            <a:ext cx="127355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077781" y="9253731"/>
            <a:ext cx="127355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" y="13240939"/>
            <a:ext cx="9894424" cy="20454833"/>
          </a:xfrm>
          <a:custGeom>
            <a:avLst/>
            <a:gdLst/>
            <a:ahLst/>
            <a:cxnLst/>
            <a:rect l="l" t="t" r="r" b="b"/>
            <a:pathLst>
              <a:path w="3822065" h="10220960">
                <a:moveTo>
                  <a:pt x="0" y="10220897"/>
                </a:moveTo>
                <a:lnTo>
                  <a:pt x="3821873" y="10220897"/>
                </a:lnTo>
                <a:lnTo>
                  <a:pt x="3821873" y="0"/>
                </a:lnTo>
                <a:lnTo>
                  <a:pt x="0" y="0"/>
                </a:lnTo>
                <a:lnTo>
                  <a:pt x="0" y="10220897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7971"/>
          </a:p>
        </p:txBody>
      </p:sp>
      <p:sp>
        <p:nvSpPr>
          <p:cNvPr id="17" name="bg object 17"/>
          <p:cNvSpPr/>
          <p:nvPr/>
        </p:nvSpPr>
        <p:spPr>
          <a:xfrm>
            <a:off x="4" y="8"/>
            <a:ext cx="29275595" cy="13241760"/>
          </a:xfrm>
          <a:custGeom>
            <a:avLst/>
            <a:gdLst/>
            <a:ahLst/>
            <a:cxnLst/>
            <a:rect l="l" t="t" r="r" b="b"/>
            <a:pathLst>
              <a:path w="11308715" h="6616700">
                <a:moveTo>
                  <a:pt x="11308556" y="0"/>
                </a:moveTo>
                <a:lnTo>
                  <a:pt x="0" y="0"/>
                </a:lnTo>
                <a:lnTo>
                  <a:pt x="0" y="6616286"/>
                </a:lnTo>
                <a:lnTo>
                  <a:pt x="11308556" y="6616286"/>
                </a:lnTo>
                <a:lnTo>
                  <a:pt x="11308556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 sz="7971"/>
          </a:p>
        </p:txBody>
      </p:sp>
      <p:sp>
        <p:nvSpPr>
          <p:cNvPr id="18" name="bg object 18"/>
          <p:cNvSpPr/>
          <p:nvPr/>
        </p:nvSpPr>
        <p:spPr>
          <a:xfrm>
            <a:off x="1" y="33884239"/>
            <a:ext cx="9904288" cy="6350199"/>
          </a:xfrm>
          <a:custGeom>
            <a:avLst/>
            <a:gdLst/>
            <a:ahLst/>
            <a:cxnLst/>
            <a:rect l="l" t="t" r="r" b="b"/>
            <a:pathLst>
              <a:path w="3825875" h="3173094">
                <a:moveTo>
                  <a:pt x="3825359" y="0"/>
                </a:moveTo>
                <a:lnTo>
                  <a:pt x="0" y="0"/>
                </a:lnTo>
                <a:lnTo>
                  <a:pt x="0" y="3172678"/>
                </a:lnTo>
                <a:lnTo>
                  <a:pt x="3825359" y="3172678"/>
                </a:lnTo>
                <a:lnTo>
                  <a:pt x="3825359" y="0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7971"/>
          </a:p>
        </p:txBody>
      </p:sp>
      <p:sp>
        <p:nvSpPr>
          <p:cNvPr id="19" name="bg object 19"/>
          <p:cNvSpPr/>
          <p:nvPr/>
        </p:nvSpPr>
        <p:spPr>
          <a:xfrm>
            <a:off x="824493" y="34191576"/>
            <a:ext cx="8651660" cy="1552920"/>
          </a:xfrm>
          <a:custGeom>
            <a:avLst/>
            <a:gdLst/>
            <a:ahLst/>
            <a:cxnLst/>
            <a:rect l="l" t="t" r="r" b="b"/>
            <a:pathLst>
              <a:path w="3342004" h="775969">
                <a:moveTo>
                  <a:pt x="3341957" y="0"/>
                </a:moveTo>
                <a:lnTo>
                  <a:pt x="0" y="0"/>
                </a:lnTo>
                <a:lnTo>
                  <a:pt x="0" y="775377"/>
                </a:lnTo>
                <a:lnTo>
                  <a:pt x="3341957" y="775377"/>
                </a:lnTo>
                <a:lnTo>
                  <a:pt x="3341957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 sz="7971"/>
          </a:p>
        </p:txBody>
      </p:sp>
      <p:sp>
        <p:nvSpPr>
          <p:cNvPr id="20" name="bg object 20"/>
          <p:cNvSpPr/>
          <p:nvPr/>
        </p:nvSpPr>
        <p:spPr>
          <a:xfrm>
            <a:off x="1086775" y="34398333"/>
            <a:ext cx="1454821" cy="1124660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561715" y="0"/>
                </a:moveTo>
                <a:lnTo>
                  <a:pt x="0" y="0"/>
                </a:lnTo>
                <a:lnTo>
                  <a:pt x="0" y="561715"/>
                </a:lnTo>
                <a:lnTo>
                  <a:pt x="561715" y="561715"/>
                </a:lnTo>
                <a:lnTo>
                  <a:pt x="561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971"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9341" y="34537088"/>
            <a:ext cx="1100095" cy="8504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3864" y="1609345"/>
            <a:ext cx="263495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864" y="9253731"/>
            <a:ext cx="263495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954261" y="37417253"/>
            <a:ext cx="9368716" cy="612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3860" y="37417253"/>
            <a:ext cx="6733764" cy="612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079612" y="37417253"/>
            <a:ext cx="6733764" cy="612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14994">
        <a:defRPr>
          <a:latin typeface="+mn-lt"/>
          <a:ea typeface="+mn-ea"/>
          <a:cs typeface="+mn-cs"/>
        </a:defRPr>
      </a:lvl2pPr>
      <a:lvl3pPr marL="1829989">
        <a:defRPr>
          <a:latin typeface="+mn-lt"/>
          <a:ea typeface="+mn-ea"/>
          <a:cs typeface="+mn-cs"/>
        </a:defRPr>
      </a:lvl3pPr>
      <a:lvl4pPr marL="2744983">
        <a:defRPr>
          <a:latin typeface="+mn-lt"/>
          <a:ea typeface="+mn-ea"/>
          <a:cs typeface="+mn-cs"/>
        </a:defRPr>
      </a:lvl4pPr>
      <a:lvl5pPr marL="3659977">
        <a:defRPr>
          <a:latin typeface="+mn-lt"/>
          <a:ea typeface="+mn-ea"/>
          <a:cs typeface="+mn-cs"/>
        </a:defRPr>
      </a:lvl5pPr>
      <a:lvl6pPr marL="4574972">
        <a:defRPr>
          <a:latin typeface="+mn-lt"/>
          <a:ea typeface="+mn-ea"/>
          <a:cs typeface="+mn-cs"/>
        </a:defRPr>
      </a:lvl6pPr>
      <a:lvl7pPr marL="5489966">
        <a:defRPr>
          <a:latin typeface="+mn-lt"/>
          <a:ea typeface="+mn-ea"/>
          <a:cs typeface="+mn-cs"/>
        </a:defRPr>
      </a:lvl7pPr>
      <a:lvl8pPr marL="6404961">
        <a:defRPr>
          <a:latin typeface="+mn-lt"/>
          <a:ea typeface="+mn-ea"/>
          <a:cs typeface="+mn-cs"/>
        </a:defRPr>
      </a:lvl8pPr>
      <a:lvl9pPr marL="73199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14994">
        <a:defRPr>
          <a:latin typeface="+mn-lt"/>
          <a:ea typeface="+mn-ea"/>
          <a:cs typeface="+mn-cs"/>
        </a:defRPr>
      </a:lvl2pPr>
      <a:lvl3pPr marL="1829989">
        <a:defRPr>
          <a:latin typeface="+mn-lt"/>
          <a:ea typeface="+mn-ea"/>
          <a:cs typeface="+mn-cs"/>
        </a:defRPr>
      </a:lvl3pPr>
      <a:lvl4pPr marL="2744983">
        <a:defRPr>
          <a:latin typeface="+mn-lt"/>
          <a:ea typeface="+mn-ea"/>
          <a:cs typeface="+mn-cs"/>
        </a:defRPr>
      </a:lvl4pPr>
      <a:lvl5pPr marL="3659977">
        <a:defRPr>
          <a:latin typeface="+mn-lt"/>
          <a:ea typeface="+mn-ea"/>
          <a:cs typeface="+mn-cs"/>
        </a:defRPr>
      </a:lvl5pPr>
      <a:lvl6pPr marL="4574972">
        <a:defRPr>
          <a:latin typeface="+mn-lt"/>
          <a:ea typeface="+mn-ea"/>
          <a:cs typeface="+mn-cs"/>
        </a:defRPr>
      </a:lvl6pPr>
      <a:lvl7pPr marL="5489966">
        <a:defRPr>
          <a:latin typeface="+mn-lt"/>
          <a:ea typeface="+mn-ea"/>
          <a:cs typeface="+mn-cs"/>
        </a:defRPr>
      </a:lvl7pPr>
      <a:lvl8pPr marL="6404961">
        <a:defRPr>
          <a:latin typeface="+mn-lt"/>
          <a:ea typeface="+mn-ea"/>
          <a:cs typeface="+mn-cs"/>
        </a:defRPr>
      </a:lvl8pPr>
      <a:lvl9pPr marL="73199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linicaltrials.gov/study/NCT04557449?term=NCT04557449&amp;aggFilters=status:not%20rec&amp;rank=1#participation-criteria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emma.gao@pfizer.com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>
            <a:extLst>
              <a:ext uri="{FF2B5EF4-FFF2-40B4-BE49-F238E27FC236}">
                <a16:creationId xmlns:a16="http://schemas.microsoft.com/office/drawing/2014/main" id="{ECF9659D-4ACF-4319-D70D-CB49DF829634}"/>
              </a:ext>
            </a:extLst>
          </p:cNvPr>
          <p:cNvSpPr/>
          <p:nvPr/>
        </p:nvSpPr>
        <p:spPr>
          <a:xfrm>
            <a:off x="12431225" y="20275763"/>
            <a:ext cx="16306801" cy="71281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18583" y="10040490"/>
            <a:ext cx="11827556" cy="24573981"/>
          </a:xfrm>
          <a:custGeom>
            <a:avLst/>
            <a:gdLst/>
            <a:ahLst/>
            <a:cxnLst/>
            <a:rect l="l" t="t" r="r" b="b"/>
            <a:pathLst>
              <a:path w="3822065" h="9652000">
                <a:moveTo>
                  <a:pt x="0" y="9651542"/>
                </a:moveTo>
                <a:lnTo>
                  <a:pt x="3821873" y="9651542"/>
                </a:lnTo>
                <a:lnTo>
                  <a:pt x="3821873" y="0"/>
                </a:lnTo>
                <a:lnTo>
                  <a:pt x="0" y="0"/>
                </a:lnTo>
                <a:lnTo>
                  <a:pt x="0" y="9651542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797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2" y="-5932"/>
            <a:ext cx="29260799" cy="10052555"/>
          </a:xfrm>
          <a:custGeom>
            <a:avLst/>
            <a:gdLst/>
            <a:ahLst/>
            <a:cxnLst/>
            <a:rect l="l" t="t" r="r" b="b"/>
            <a:pathLst>
              <a:path w="11308715" h="7185659">
                <a:moveTo>
                  <a:pt x="11308556" y="0"/>
                </a:moveTo>
                <a:lnTo>
                  <a:pt x="0" y="0"/>
                </a:lnTo>
                <a:lnTo>
                  <a:pt x="0" y="7185644"/>
                </a:lnTo>
                <a:lnTo>
                  <a:pt x="11308556" y="7185644"/>
                </a:lnTo>
                <a:lnTo>
                  <a:pt x="1130855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797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583" y="34928913"/>
            <a:ext cx="11846139" cy="5241471"/>
            <a:chOff x="0" y="16899834"/>
            <a:chExt cx="3825875" cy="2619081"/>
          </a:xfrm>
        </p:grpSpPr>
        <p:sp>
          <p:nvSpPr>
            <p:cNvPr id="6" name="object 6"/>
            <p:cNvSpPr/>
            <p:nvPr/>
          </p:nvSpPr>
          <p:spPr>
            <a:xfrm>
              <a:off x="0" y="16899834"/>
              <a:ext cx="3825875" cy="2619081"/>
            </a:xfrm>
            <a:custGeom>
              <a:avLst/>
              <a:gdLst/>
              <a:ahLst/>
              <a:cxnLst/>
              <a:rect l="l" t="t" r="r" b="b"/>
              <a:pathLst>
                <a:path w="3825875" h="3173094">
                  <a:moveTo>
                    <a:pt x="3825359" y="0"/>
                  </a:moveTo>
                  <a:lnTo>
                    <a:pt x="0" y="0"/>
                  </a:lnTo>
                  <a:lnTo>
                    <a:pt x="0" y="3172678"/>
                  </a:lnTo>
                  <a:lnTo>
                    <a:pt x="3825359" y="3172678"/>
                  </a:lnTo>
                  <a:lnTo>
                    <a:pt x="3825359" y="0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 sz="797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1545" y="17122827"/>
              <a:ext cx="3257579" cy="960610"/>
            </a:xfrm>
            <a:custGeom>
              <a:avLst/>
              <a:gdLst/>
              <a:ahLst/>
              <a:cxnLst/>
              <a:rect l="l" t="t" r="r" b="b"/>
              <a:pathLst>
                <a:path w="3342004" h="775969">
                  <a:moveTo>
                    <a:pt x="3341957" y="0"/>
                  </a:moveTo>
                  <a:lnTo>
                    <a:pt x="0" y="0"/>
                  </a:lnTo>
                  <a:lnTo>
                    <a:pt x="0" y="775377"/>
                  </a:lnTo>
                  <a:lnTo>
                    <a:pt x="3341957" y="775377"/>
                  </a:lnTo>
                  <a:lnTo>
                    <a:pt x="3341957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endParaRPr sz="797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70014" y="17223006"/>
              <a:ext cx="514191" cy="773478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561715" y="0"/>
                  </a:moveTo>
                  <a:lnTo>
                    <a:pt x="0" y="0"/>
                  </a:lnTo>
                  <a:lnTo>
                    <a:pt x="0" y="561715"/>
                  </a:lnTo>
                  <a:lnTo>
                    <a:pt x="561715" y="561715"/>
                  </a:lnTo>
                  <a:lnTo>
                    <a:pt x="561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797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843" y="17332504"/>
              <a:ext cx="369997" cy="55029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94708" y="35555802"/>
            <a:ext cx="7543800" cy="1473321"/>
          </a:xfrm>
          <a:prstGeom prst="rect">
            <a:avLst/>
          </a:prstGeom>
        </p:spPr>
        <p:txBody>
          <a:bodyPr vert="horz" wrap="square" lIns="0" tIns="152496" rIns="0" bIns="0" rtlCol="0">
            <a:spAutoFit/>
          </a:bodyPr>
          <a:lstStyle/>
          <a:p>
            <a:pPr marL="25417">
              <a:spcBef>
                <a:spcPts val="1201"/>
              </a:spcBef>
            </a:pP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Poster</a:t>
            </a:r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17" marR="10167">
              <a:lnSpc>
                <a:spcPct val="103099"/>
              </a:lnSpc>
              <a:spcBef>
                <a:spcPts val="550"/>
              </a:spcBef>
            </a:pPr>
            <a:r>
              <a: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electronic version of this poster may be obtained by scanning this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with your smartphone app. Copies of this poster obtained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QR Code are for personal use only and may not be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reproduced without permission from ACoP and the author of this poster. To request permission or to ask questions about the poster please contact: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emma.gao@pfizer.com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0337" y="37488206"/>
            <a:ext cx="10476006" cy="2516794"/>
          </a:xfrm>
          <a:prstGeom prst="rect">
            <a:avLst/>
          </a:prstGeom>
        </p:spPr>
        <p:txBody>
          <a:bodyPr vert="horz" wrap="square" lIns="0" tIns="24145" rIns="0" bIns="0" rtlCol="0">
            <a:spAutoFit/>
          </a:bodyPr>
          <a:lstStyle/>
          <a:p>
            <a:pPr marL="33041" marR="294832">
              <a:lnSpc>
                <a:spcPct val="105700"/>
              </a:lnSpc>
              <a:spcBef>
                <a:spcPts val="1111"/>
              </a:spcBef>
            </a:pPr>
            <a:r>
              <a:rPr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 1</a:t>
            </a:r>
            <a:r>
              <a:rPr lang="en-US"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Yap, TA., et al. </a:t>
            </a:r>
            <a:r>
              <a:rPr lang="en-US" sz="1600" i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JCO.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2023;41:3009. </a:t>
            </a:r>
            <a:r>
              <a:rPr lang="en-US"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Yap, TA., et al. </a:t>
            </a:r>
            <a:r>
              <a:rPr lang="en-US" sz="1600" i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Open. 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2024;9. </a:t>
            </a:r>
            <a:r>
              <a:rPr lang="en-US"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Giordano, A., et al. </a:t>
            </a:r>
            <a:r>
              <a:rPr lang="en-US" sz="1600" i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JCO.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2024;42:3108</a:t>
            </a:r>
            <a:r>
              <a:rPr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Garnett, C., et al. </a:t>
            </a:r>
            <a:r>
              <a:rPr lang="en-US" sz="1600" i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600" i="1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</a:t>
            </a:r>
            <a:r>
              <a:rPr lang="en-US" sz="1600" i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Pharmacodyn</a:t>
            </a:r>
            <a:r>
              <a:rPr lang="en-US" sz="1600" i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2018;45:383–97.</a:t>
            </a:r>
          </a:p>
          <a:p>
            <a:pPr marL="33041" marR="294832">
              <a:lnSpc>
                <a:spcPct val="105700"/>
              </a:lnSpc>
              <a:spcBef>
                <a:spcPts val="1111"/>
              </a:spcBef>
            </a:pPr>
            <a:r>
              <a:rPr lang="en-US"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Disclosures: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XG, MD, LZ and JT are employees of Pfizer; JO, JHW and JY were employed by Pfizer when the study was conducted.</a:t>
            </a:r>
          </a:p>
          <a:p>
            <a:pPr marL="33041" marR="294832">
              <a:lnSpc>
                <a:spcPct val="105700"/>
              </a:lnSpc>
              <a:spcBef>
                <a:spcPts val="1111"/>
              </a:spcBef>
            </a:pPr>
            <a:r>
              <a:rPr lang="en-US" sz="16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Acknowledgments: 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was sponsored by Pfizer Inc. Medical writing and poster preparation support was provided by Meenakshi Mukherjee, PhD; Bhawana George, PhD; and Sonia Philipose, PhD (all employees of Pfizer), and was funded by Pfizer. </a:t>
            </a:r>
          </a:p>
          <a:p>
            <a:pPr marL="33041" marR="294832">
              <a:lnSpc>
                <a:spcPct val="105700"/>
              </a:lnSpc>
              <a:spcBef>
                <a:spcPts val="1111"/>
              </a:spcBef>
            </a:pPr>
            <a:r>
              <a:rPr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</a:t>
            </a:r>
            <a:r>
              <a:rPr lang="en-US"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sz="16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70993" y="39879954"/>
            <a:ext cx="10965230" cy="250091"/>
          </a:xfrm>
          <a:prstGeom prst="rect">
            <a:avLst/>
          </a:prstGeom>
        </p:spPr>
        <p:txBody>
          <a:bodyPr vert="horz" wrap="square" lIns="0" tIns="34312" rIns="0" bIns="0" rtlCol="0">
            <a:spAutoFit/>
          </a:bodyPr>
          <a:lstStyle/>
          <a:p>
            <a:pPr marL="25417">
              <a:spcBef>
                <a:spcPts val="27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at the American 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on Pharmacometrics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Annual Meeting • 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41770" y="15075298"/>
            <a:ext cx="6009105" cy="4342302"/>
          </a:xfrm>
          <a:prstGeom prst="rect">
            <a:avLst/>
          </a:prstGeom>
        </p:spPr>
        <p:txBody>
          <a:bodyPr vert="horz" wrap="square" lIns="0" tIns="137247" rIns="0" bIns="0" rtlCol="0">
            <a:spAutoFit/>
          </a:bodyPr>
          <a:lstStyle/>
          <a:p>
            <a:pPr marL="368317" indent="-342900">
              <a:spcBef>
                <a:spcPts val="1081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linear relationship between PF-07220060 concentrations and RR-interval had a negative slope (−0.01091 msec/ng/mL, with 90% CI: −0.0217, −0.0001) (</a:t>
            </a:r>
            <a:r>
              <a:rPr lang="en-US" sz="24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3a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the model parameter estimates reported in </a:t>
            </a:r>
            <a:r>
              <a:rPr lang="en-US" sz="24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1a</a:t>
            </a:r>
          </a:p>
          <a:p>
            <a:pPr marL="368317" indent="-342900">
              <a:spcBef>
                <a:spcPts val="1081"/>
              </a:spcBef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With a slope of 0.00131 msec/ng/mL (90% CI: −0.00043, 0.00306), PF-07220060 concentrations had no effect on ∆QTcF 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Figure 3b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and had the model parameter estimates reported in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Table 1b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3251625" y="19360484"/>
            <a:ext cx="5165647" cy="415586"/>
          </a:xfrm>
          <a:prstGeom prst="rect">
            <a:avLst/>
          </a:prstGeom>
        </p:spPr>
        <p:txBody>
          <a:bodyPr vert="horz" wrap="square" lIns="0" tIns="137247" rIns="0" bIns="0" rtlCol="0" anchor="t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olid line represents model predicted response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355023" y="10549001"/>
            <a:ext cx="16459201" cy="1962097"/>
          </a:xfrm>
          <a:prstGeom prst="rect">
            <a:avLst/>
          </a:prstGeom>
        </p:spPr>
        <p:txBody>
          <a:bodyPr vert="horz" wrap="square" lIns="0" tIns="33041" rIns="0" bIns="0" rtlCol="0">
            <a:spAutoFit/>
          </a:bodyPr>
          <a:lstStyle/>
          <a:p>
            <a:pPr marL="25417">
              <a:spcBef>
                <a:spcPts val="260"/>
              </a:spcBef>
            </a:pPr>
            <a:r>
              <a:rPr sz="400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17" indent="-342900">
              <a:spcBef>
                <a:spcPts val="1581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linear relationship between QT and RR at baseline was adequately eliminated by both Fridericia and study-specific corrections, with no distinct difference between Fridericia and study-specific corrections; so, QTcF was chosen for concentration vs ΔQTc analyses (</a:t>
            </a:r>
            <a:r>
              <a:rPr lang="en-US" sz="24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5" name="object 65"/>
          <p:cNvSpPr/>
          <p:nvPr/>
        </p:nvSpPr>
        <p:spPr>
          <a:xfrm>
            <a:off x="1885950" y="4223933"/>
            <a:ext cx="25788855" cy="5188588"/>
          </a:xfrm>
          <a:custGeom>
            <a:avLst/>
            <a:gdLst/>
            <a:ahLst/>
            <a:cxnLst/>
            <a:rect l="l" t="t" r="r" b="b"/>
            <a:pathLst>
              <a:path w="7262495" h="3348990">
                <a:moveTo>
                  <a:pt x="7261995" y="0"/>
                </a:moveTo>
                <a:lnTo>
                  <a:pt x="0" y="0"/>
                </a:lnTo>
                <a:lnTo>
                  <a:pt x="0" y="3348938"/>
                </a:lnTo>
                <a:lnTo>
                  <a:pt x="7261995" y="3348938"/>
                </a:lnTo>
                <a:lnTo>
                  <a:pt x="7261995" y="0"/>
                </a:lnTo>
                <a:close/>
              </a:path>
            </a:pathLst>
          </a:custGeom>
          <a:solidFill>
            <a:srgbClr val="EFEFF0"/>
          </a:solidFill>
        </p:spPr>
        <p:txBody>
          <a:bodyPr wrap="square" lIns="0" tIns="0" rIns="0" bIns="0" rtlCol="0"/>
          <a:lstStyle/>
          <a:p>
            <a:endParaRPr sz="797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09149" y="5335558"/>
            <a:ext cx="10959633" cy="3278843"/>
          </a:xfrm>
          <a:prstGeom prst="rect">
            <a:avLst/>
          </a:prstGeom>
        </p:spPr>
        <p:txBody>
          <a:bodyPr vert="horz" wrap="square" lIns="0" tIns="195704" rIns="0" bIns="0" rtlCol="0">
            <a:spAutoFit/>
          </a:bodyPr>
          <a:lstStyle/>
          <a:p>
            <a:pPr marL="25417" marR="10167" algn="just">
              <a:lnSpc>
                <a:spcPct val="101800"/>
              </a:lnSpc>
              <a:spcBef>
                <a:spcPts val="750"/>
              </a:spcBef>
            </a:pPr>
            <a:r>
              <a:rPr lang="en-US" sz="4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25417" marR="10167" algn="just">
              <a:lnSpc>
                <a:spcPct val="101800"/>
              </a:lnSpc>
              <a:spcBef>
                <a:spcPts val="750"/>
              </a:spcBef>
            </a:pPr>
            <a:endParaRPr lang="en-US" sz="270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17" marR="10167">
              <a:lnSpc>
                <a:spcPct val="101800"/>
              </a:lnSpc>
              <a:spcBef>
                <a:spcPts val="750"/>
              </a:spcBef>
            </a:pP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the impact of PF-07220060 plasma level on cardiovascular parameters (RR-interval and QT-interval) in patients </a:t>
            </a:r>
            <a:r>
              <a:rPr lang="en-US" sz="2800" kern="0" dirty="0">
                <a:latin typeface="Pfizer Diatype Office" panose="020B0504040202060203" pitchFamily="34" charset="0"/>
                <a:cs typeface="Arial" panose="020B0604020202020204" pitchFamily="34" charset="0"/>
              </a:rPr>
              <a:t>with advanced solid tumors enrolled in 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ongoing first-in-human, open-label, nonrandomized, multiple dose phase 1/2a study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78AE20-5CD1-DF47-DD25-C613A3FF9D03}"/>
              </a:ext>
            </a:extLst>
          </p:cNvPr>
          <p:cNvGrpSpPr/>
          <p:nvPr/>
        </p:nvGrpSpPr>
        <p:grpSpPr>
          <a:xfrm>
            <a:off x="11846139" y="5150741"/>
            <a:ext cx="1525749" cy="1507974"/>
            <a:chOff x="13021304" y="4242656"/>
            <a:chExt cx="1525749" cy="1472344"/>
          </a:xfrm>
        </p:grpSpPr>
        <p:sp>
          <p:nvSpPr>
            <p:cNvPr id="69" name="object 69"/>
            <p:cNvSpPr/>
            <p:nvPr/>
          </p:nvSpPr>
          <p:spPr>
            <a:xfrm>
              <a:off x="13021304" y="4242656"/>
              <a:ext cx="1525749" cy="1472344"/>
            </a:xfrm>
            <a:custGeom>
              <a:avLst/>
              <a:gdLst/>
              <a:ahLst/>
              <a:cxnLst/>
              <a:rect l="l" t="t" r="r" b="b"/>
              <a:pathLst>
                <a:path w="795019" h="797560">
                  <a:moveTo>
                    <a:pt x="397309" y="0"/>
                  </a:moveTo>
                  <a:lnTo>
                    <a:pt x="350974" y="2681"/>
                  </a:lnTo>
                  <a:lnTo>
                    <a:pt x="306210" y="10525"/>
                  </a:lnTo>
                  <a:lnTo>
                    <a:pt x="263313" y="23234"/>
                  </a:lnTo>
                  <a:lnTo>
                    <a:pt x="222583" y="40509"/>
                  </a:lnTo>
                  <a:lnTo>
                    <a:pt x="184317" y="62049"/>
                  </a:lnTo>
                  <a:lnTo>
                    <a:pt x="148813" y="87556"/>
                  </a:lnTo>
                  <a:lnTo>
                    <a:pt x="116369" y="116732"/>
                  </a:lnTo>
                  <a:lnTo>
                    <a:pt x="87284" y="149276"/>
                  </a:lnTo>
                  <a:lnTo>
                    <a:pt x="61856" y="184891"/>
                  </a:lnTo>
                  <a:lnTo>
                    <a:pt x="40383" y="223277"/>
                  </a:lnTo>
                  <a:lnTo>
                    <a:pt x="23162" y="264134"/>
                  </a:lnTo>
                  <a:lnTo>
                    <a:pt x="10493" y="307164"/>
                  </a:lnTo>
                  <a:lnTo>
                    <a:pt x="2673" y="352069"/>
                  </a:lnTo>
                  <a:lnTo>
                    <a:pt x="0" y="398548"/>
                  </a:lnTo>
                  <a:lnTo>
                    <a:pt x="2673" y="445027"/>
                  </a:lnTo>
                  <a:lnTo>
                    <a:pt x="10493" y="489931"/>
                  </a:lnTo>
                  <a:lnTo>
                    <a:pt x="23162" y="532961"/>
                  </a:lnTo>
                  <a:lnTo>
                    <a:pt x="40383" y="573819"/>
                  </a:lnTo>
                  <a:lnTo>
                    <a:pt x="61856" y="612204"/>
                  </a:lnTo>
                  <a:lnTo>
                    <a:pt x="87284" y="647819"/>
                  </a:lnTo>
                  <a:lnTo>
                    <a:pt x="116369" y="680363"/>
                  </a:lnTo>
                  <a:lnTo>
                    <a:pt x="148813" y="709539"/>
                  </a:lnTo>
                  <a:lnTo>
                    <a:pt x="184317" y="735046"/>
                  </a:lnTo>
                  <a:lnTo>
                    <a:pt x="222583" y="756587"/>
                  </a:lnTo>
                  <a:lnTo>
                    <a:pt x="263313" y="773861"/>
                  </a:lnTo>
                  <a:lnTo>
                    <a:pt x="306210" y="786570"/>
                  </a:lnTo>
                  <a:lnTo>
                    <a:pt x="350974" y="794414"/>
                  </a:lnTo>
                  <a:lnTo>
                    <a:pt x="397309" y="797096"/>
                  </a:lnTo>
                  <a:lnTo>
                    <a:pt x="443643" y="794414"/>
                  </a:lnTo>
                  <a:lnTo>
                    <a:pt x="488407" y="786570"/>
                  </a:lnTo>
                  <a:lnTo>
                    <a:pt x="531304" y="773861"/>
                  </a:lnTo>
                  <a:lnTo>
                    <a:pt x="572034" y="756587"/>
                  </a:lnTo>
                  <a:lnTo>
                    <a:pt x="610300" y="735046"/>
                  </a:lnTo>
                  <a:lnTo>
                    <a:pt x="645804" y="709539"/>
                  </a:lnTo>
                  <a:lnTo>
                    <a:pt x="678248" y="680363"/>
                  </a:lnTo>
                  <a:lnTo>
                    <a:pt x="707333" y="647819"/>
                  </a:lnTo>
                  <a:lnTo>
                    <a:pt x="732761" y="612204"/>
                  </a:lnTo>
                  <a:lnTo>
                    <a:pt x="754234" y="573819"/>
                  </a:lnTo>
                  <a:lnTo>
                    <a:pt x="771455" y="532961"/>
                  </a:lnTo>
                  <a:lnTo>
                    <a:pt x="784124" y="489931"/>
                  </a:lnTo>
                  <a:lnTo>
                    <a:pt x="791945" y="445027"/>
                  </a:lnTo>
                  <a:lnTo>
                    <a:pt x="794618" y="398548"/>
                  </a:lnTo>
                  <a:lnTo>
                    <a:pt x="791945" y="352069"/>
                  </a:lnTo>
                  <a:lnTo>
                    <a:pt x="784124" y="307164"/>
                  </a:lnTo>
                  <a:lnTo>
                    <a:pt x="771455" y="264134"/>
                  </a:lnTo>
                  <a:lnTo>
                    <a:pt x="754234" y="223277"/>
                  </a:lnTo>
                  <a:lnTo>
                    <a:pt x="732761" y="184891"/>
                  </a:lnTo>
                  <a:lnTo>
                    <a:pt x="707333" y="149276"/>
                  </a:lnTo>
                  <a:lnTo>
                    <a:pt x="678248" y="116732"/>
                  </a:lnTo>
                  <a:lnTo>
                    <a:pt x="645804" y="87556"/>
                  </a:lnTo>
                  <a:lnTo>
                    <a:pt x="610300" y="62049"/>
                  </a:lnTo>
                  <a:lnTo>
                    <a:pt x="572034" y="40509"/>
                  </a:lnTo>
                  <a:lnTo>
                    <a:pt x="531304" y="23234"/>
                  </a:lnTo>
                  <a:lnTo>
                    <a:pt x="488407" y="10525"/>
                  </a:lnTo>
                  <a:lnTo>
                    <a:pt x="443643" y="2681"/>
                  </a:lnTo>
                  <a:lnTo>
                    <a:pt x="397309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endParaRPr sz="797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3410766" y="4595806"/>
              <a:ext cx="844524" cy="876854"/>
            </a:xfrm>
            <a:custGeom>
              <a:avLst/>
              <a:gdLst/>
              <a:ahLst/>
              <a:cxnLst/>
              <a:rect l="l" t="t" r="r" b="b"/>
              <a:pathLst>
                <a:path w="440055" h="438150">
                  <a:moveTo>
                    <a:pt x="353716" y="298494"/>
                  </a:moveTo>
                  <a:lnTo>
                    <a:pt x="268861" y="298494"/>
                  </a:lnTo>
                  <a:lnTo>
                    <a:pt x="293306" y="322817"/>
                  </a:lnTo>
                  <a:lnTo>
                    <a:pt x="292868" y="330523"/>
                  </a:lnTo>
                  <a:lnTo>
                    <a:pt x="373295" y="426736"/>
                  </a:lnTo>
                  <a:lnTo>
                    <a:pt x="400794" y="437930"/>
                  </a:lnTo>
                  <a:lnTo>
                    <a:pt x="415480" y="435132"/>
                  </a:lnTo>
                  <a:lnTo>
                    <a:pt x="428289" y="426736"/>
                  </a:lnTo>
                  <a:lnTo>
                    <a:pt x="436726" y="413988"/>
                  </a:lnTo>
                  <a:lnTo>
                    <a:pt x="439539" y="399374"/>
                  </a:lnTo>
                  <a:lnTo>
                    <a:pt x="436726" y="384761"/>
                  </a:lnTo>
                  <a:lnTo>
                    <a:pt x="428289" y="372013"/>
                  </a:lnTo>
                  <a:lnTo>
                    <a:pt x="359408" y="302918"/>
                  </a:lnTo>
                  <a:lnTo>
                    <a:pt x="353716" y="298494"/>
                  </a:lnTo>
                  <a:close/>
                </a:path>
                <a:path w="440055" h="438150">
                  <a:moveTo>
                    <a:pt x="167761" y="0"/>
                  </a:moveTo>
                  <a:lnTo>
                    <a:pt x="123354" y="5720"/>
                  </a:lnTo>
                  <a:lnTo>
                    <a:pt x="83407" y="22358"/>
                  </a:lnTo>
                  <a:lnTo>
                    <a:pt x="49509" y="48300"/>
                  </a:lnTo>
                  <a:lnTo>
                    <a:pt x="23249" y="81934"/>
                  </a:lnTo>
                  <a:lnTo>
                    <a:pt x="6216" y="121649"/>
                  </a:lnTo>
                  <a:lnTo>
                    <a:pt x="0" y="165832"/>
                  </a:lnTo>
                  <a:lnTo>
                    <a:pt x="5748" y="210020"/>
                  </a:lnTo>
                  <a:lnTo>
                    <a:pt x="22468" y="249771"/>
                  </a:lnTo>
                  <a:lnTo>
                    <a:pt x="48538" y="283503"/>
                  </a:lnTo>
                  <a:lnTo>
                    <a:pt x="82339" y="309634"/>
                  </a:lnTo>
                  <a:lnTo>
                    <a:pt x="122251" y="326583"/>
                  </a:lnTo>
                  <a:lnTo>
                    <a:pt x="166652" y="332769"/>
                  </a:lnTo>
                  <a:lnTo>
                    <a:pt x="193949" y="330523"/>
                  </a:lnTo>
                  <a:lnTo>
                    <a:pt x="220465" y="323923"/>
                  </a:lnTo>
                  <a:lnTo>
                    <a:pt x="245626" y="313177"/>
                  </a:lnTo>
                  <a:lnTo>
                    <a:pt x="267108" y="299602"/>
                  </a:lnTo>
                  <a:lnTo>
                    <a:pt x="167761" y="299602"/>
                  </a:lnTo>
                  <a:lnTo>
                    <a:pt x="125525" y="292863"/>
                  </a:lnTo>
                  <a:lnTo>
                    <a:pt x="88915" y="274077"/>
                  </a:lnTo>
                  <a:lnTo>
                    <a:pt x="60091" y="245395"/>
                  </a:lnTo>
                  <a:lnTo>
                    <a:pt x="41213" y="208964"/>
                  </a:lnTo>
                  <a:lnTo>
                    <a:pt x="34440" y="166936"/>
                  </a:lnTo>
                  <a:lnTo>
                    <a:pt x="41213" y="124908"/>
                  </a:lnTo>
                  <a:lnTo>
                    <a:pt x="60091" y="88479"/>
                  </a:lnTo>
                  <a:lnTo>
                    <a:pt x="88915" y="59798"/>
                  </a:lnTo>
                  <a:lnTo>
                    <a:pt x="125525" y="41013"/>
                  </a:lnTo>
                  <a:lnTo>
                    <a:pt x="167761" y="34274"/>
                  </a:lnTo>
                  <a:lnTo>
                    <a:pt x="266430" y="34274"/>
                  </a:lnTo>
                  <a:lnTo>
                    <a:pt x="252074" y="23155"/>
                  </a:lnTo>
                  <a:lnTo>
                    <a:pt x="212162" y="6188"/>
                  </a:lnTo>
                  <a:lnTo>
                    <a:pt x="167761" y="0"/>
                  </a:lnTo>
                  <a:close/>
                </a:path>
                <a:path w="440055" h="438150">
                  <a:moveTo>
                    <a:pt x="266430" y="34274"/>
                  </a:moveTo>
                  <a:lnTo>
                    <a:pt x="167761" y="34274"/>
                  </a:lnTo>
                  <a:lnTo>
                    <a:pt x="209996" y="41013"/>
                  </a:lnTo>
                  <a:lnTo>
                    <a:pt x="246606" y="59798"/>
                  </a:lnTo>
                  <a:lnTo>
                    <a:pt x="275430" y="88479"/>
                  </a:lnTo>
                  <a:lnTo>
                    <a:pt x="294308" y="124908"/>
                  </a:lnTo>
                  <a:lnTo>
                    <a:pt x="300903" y="165832"/>
                  </a:lnTo>
                  <a:lnTo>
                    <a:pt x="300991" y="167490"/>
                  </a:lnTo>
                  <a:lnTo>
                    <a:pt x="294255" y="208752"/>
                  </a:lnTo>
                  <a:lnTo>
                    <a:pt x="275270" y="245155"/>
                  </a:lnTo>
                  <a:lnTo>
                    <a:pt x="246367" y="273917"/>
                  </a:lnTo>
                  <a:lnTo>
                    <a:pt x="209783" y="292809"/>
                  </a:lnTo>
                  <a:lnTo>
                    <a:pt x="167761" y="299602"/>
                  </a:lnTo>
                  <a:lnTo>
                    <a:pt x="267108" y="299602"/>
                  </a:lnTo>
                  <a:lnTo>
                    <a:pt x="268861" y="298494"/>
                  </a:lnTo>
                  <a:lnTo>
                    <a:pt x="353716" y="298494"/>
                  </a:lnTo>
                  <a:lnTo>
                    <a:pt x="351996" y="297157"/>
                  </a:lnTo>
                  <a:lnTo>
                    <a:pt x="343438" y="293314"/>
                  </a:lnTo>
                  <a:lnTo>
                    <a:pt x="338495" y="292416"/>
                  </a:lnTo>
                  <a:lnTo>
                    <a:pt x="324968" y="292416"/>
                  </a:lnTo>
                  <a:lnTo>
                    <a:pt x="299969" y="268093"/>
                  </a:lnTo>
                  <a:lnTo>
                    <a:pt x="314714" y="245395"/>
                  </a:lnTo>
                  <a:lnTo>
                    <a:pt x="325524" y="220694"/>
                  </a:lnTo>
                  <a:lnTo>
                    <a:pt x="332156" y="194558"/>
                  </a:lnTo>
                  <a:lnTo>
                    <a:pt x="334413" y="167490"/>
                  </a:lnTo>
                  <a:lnTo>
                    <a:pt x="328665" y="123068"/>
                  </a:lnTo>
                  <a:lnTo>
                    <a:pt x="311945" y="83161"/>
                  </a:lnTo>
                  <a:lnTo>
                    <a:pt x="285875" y="49335"/>
                  </a:lnTo>
                  <a:lnTo>
                    <a:pt x="266430" y="34274"/>
                  </a:lnTo>
                  <a:close/>
                </a:path>
                <a:path w="440055" h="438150">
                  <a:moveTo>
                    <a:pt x="334255" y="291647"/>
                  </a:moveTo>
                  <a:lnTo>
                    <a:pt x="324968" y="292416"/>
                  </a:lnTo>
                  <a:lnTo>
                    <a:pt x="338495" y="292416"/>
                  </a:lnTo>
                  <a:lnTo>
                    <a:pt x="334255" y="291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797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11605" y="4767441"/>
              <a:ext cx="459481" cy="351780"/>
            </a:xfrm>
            <a:prstGeom prst="rect">
              <a:avLst/>
            </a:prstGeom>
          </p:spPr>
        </p:pic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508E3A2-F520-A549-B84E-5451E6641552}"/>
              </a:ext>
            </a:extLst>
          </p:cNvPr>
          <p:cNvGrpSpPr/>
          <p:nvPr/>
        </p:nvGrpSpPr>
        <p:grpSpPr>
          <a:xfrm>
            <a:off x="15362527" y="5038233"/>
            <a:ext cx="11506200" cy="3578112"/>
            <a:chOff x="14390108" y="4586282"/>
            <a:chExt cx="11506200" cy="3578112"/>
          </a:xfrm>
        </p:grpSpPr>
        <p:sp>
          <p:nvSpPr>
            <p:cNvPr id="67" name="object 67"/>
            <p:cNvSpPr txBox="1"/>
            <p:nvPr/>
          </p:nvSpPr>
          <p:spPr>
            <a:xfrm>
              <a:off x="14390108" y="4885551"/>
              <a:ext cx="11506200" cy="3278843"/>
            </a:xfrm>
            <a:prstGeom prst="rect">
              <a:avLst/>
            </a:prstGeom>
          </p:spPr>
          <p:txBody>
            <a:bodyPr vert="horz" wrap="square" lIns="0" tIns="195704" rIns="0" bIns="0" rtlCol="0">
              <a:spAutoFit/>
            </a:bodyPr>
            <a:lstStyle/>
            <a:p>
              <a:pPr marL="25417" marR="10167">
                <a:lnSpc>
                  <a:spcPct val="101800"/>
                </a:lnSpc>
                <a:spcBef>
                  <a:spcPts val="750"/>
                </a:spcBef>
              </a:pPr>
              <a:r>
                <a:rPr lang="en-US" sz="4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</a:p>
            <a:p>
              <a:pPr marL="25417" marR="10167" algn="just">
                <a:lnSpc>
                  <a:spcPct val="101800"/>
                </a:lnSpc>
                <a:spcBef>
                  <a:spcPts val="750"/>
                </a:spcBef>
              </a:pPr>
              <a:endParaRPr lang="en-US" sz="270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417" marR="10167">
                <a:lnSpc>
                  <a:spcPct val="101800"/>
                </a:lnSpc>
                <a:spcBef>
                  <a:spcPts val="750"/>
                </a:spcBef>
              </a:pPr>
              <a:r>
                <a:rPr lang="en-US" sz="28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 concentration-QT analysis indicates that the effect of PF-07220060 on heart rate was minimal, and that PF-07220060 does not have a concentration-dependent impact on QTcF, suggesting a low potential for QT prolongation at clinical doses to be evaluated in the future studies</a:t>
              </a:r>
            </a:p>
          </p:txBody>
        </p: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36421ECB-1510-5E45-50FE-3A2E7508F4D0}"/>
                </a:ext>
              </a:extLst>
            </p:cNvPr>
            <p:cNvGrpSpPr/>
            <p:nvPr/>
          </p:nvGrpSpPr>
          <p:grpSpPr>
            <a:xfrm>
              <a:off x="23973005" y="4586282"/>
              <a:ext cx="1525749" cy="1471683"/>
              <a:chOff x="12609895" y="4111147"/>
              <a:chExt cx="1525749" cy="1471683"/>
            </a:xfrm>
          </p:grpSpPr>
          <p:sp>
            <p:nvSpPr>
              <p:cNvPr id="72" name="object 72"/>
              <p:cNvSpPr/>
              <p:nvPr/>
            </p:nvSpPr>
            <p:spPr>
              <a:xfrm>
                <a:off x="12609895" y="4111147"/>
                <a:ext cx="1525749" cy="1471683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795020">
                    <a:moveTo>
                      <a:pt x="397309" y="0"/>
                    </a:moveTo>
                    <a:lnTo>
                      <a:pt x="350974" y="2673"/>
                    </a:lnTo>
                    <a:lnTo>
                      <a:pt x="306210" y="10493"/>
                    </a:lnTo>
                    <a:lnTo>
                      <a:pt x="263313" y="23162"/>
                    </a:lnTo>
                    <a:lnTo>
                      <a:pt x="222583" y="40383"/>
                    </a:lnTo>
                    <a:lnTo>
                      <a:pt x="184317" y="61856"/>
                    </a:lnTo>
                    <a:lnTo>
                      <a:pt x="148813" y="87284"/>
                    </a:lnTo>
                    <a:lnTo>
                      <a:pt x="116369" y="116369"/>
                    </a:lnTo>
                    <a:lnTo>
                      <a:pt x="87284" y="148813"/>
                    </a:lnTo>
                    <a:lnTo>
                      <a:pt x="61856" y="184317"/>
                    </a:lnTo>
                    <a:lnTo>
                      <a:pt x="40383" y="222583"/>
                    </a:lnTo>
                    <a:lnTo>
                      <a:pt x="23162" y="263313"/>
                    </a:lnTo>
                    <a:lnTo>
                      <a:pt x="10493" y="306210"/>
                    </a:lnTo>
                    <a:lnTo>
                      <a:pt x="2673" y="350974"/>
                    </a:lnTo>
                    <a:lnTo>
                      <a:pt x="0" y="397309"/>
                    </a:lnTo>
                    <a:lnTo>
                      <a:pt x="2673" y="443643"/>
                    </a:lnTo>
                    <a:lnTo>
                      <a:pt x="10493" y="488407"/>
                    </a:lnTo>
                    <a:lnTo>
                      <a:pt x="23162" y="531304"/>
                    </a:lnTo>
                    <a:lnTo>
                      <a:pt x="40383" y="572034"/>
                    </a:lnTo>
                    <a:lnTo>
                      <a:pt x="61856" y="610300"/>
                    </a:lnTo>
                    <a:lnTo>
                      <a:pt x="87284" y="645804"/>
                    </a:lnTo>
                    <a:lnTo>
                      <a:pt x="116369" y="678248"/>
                    </a:lnTo>
                    <a:lnTo>
                      <a:pt x="148813" y="707333"/>
                    </a:lnTo>
                    <a:lnTo>
                      <a:pt x="184317" y="732761"/>
                    </a:lnTo>
                    <a:lnTo>
                      <a:pt x="222583" y="754234"/>
                    </a:lnTo>
                    <a:lnTo>
                      <a:pt x="263313" y="771455"/>
                    </a:lnTo>
                    <a:lnTo>
                      <a:pt x="306210" y="784124"/>
                    </a:lnTo>
                    <a:lnTo>
                      <a:pt x="350974" y="791945"/>
                    </a:lnTo>
                    <a:lnTo>
                      <a:pt x="397309" y="794618"/>
                    </a:lnTo>
                    <a:lnTo>
                      <a:pt x="443643" y="791945"/>
                    </a:lnTo>
                    <a:lnTo>
                      <a:pt x="488407" y="784124"/>
                    </a:lnTo>
                    <a:lnTo>
                      <a:pt x="531304" y="771455"/>
                    </a:lnTo>
                    <a:lnTo>
                      <a:pt x="572034" y="754234"/>
                    </a:lnTo>
                    <a:lnTo>
                      <a:pt x="610300" y="732761"/>
                    </a:lnTo>
                    <a:lnTo>
                      <a:pt x="645804" y="707333"/>
                    </a:lnTo>
                    <a:lnTo>
                      <a:pt x="678248" y="678248"/>
                    </a:lnTo>
                    <a:lnTo>
                      <a:pt x="707333" y="645804"/>
                    </a:lnTo>
                    <a:lnTo>
                      <a:pt x="732761" y="610300"/>
                    </a:lnTo>
                    <a:lnTo>
                      <a:pt x="754234" y="572034"/>
                    </a:lnTo>
                    <a:lnTo>
                      <a:pt x="771455" y="531304"/>
                    </a:lnTo>
                    <a:lnTo>
                      <a:pt x="784124" y="488407"/>
                    </a:lnTo>
                    <a:lnTo>
                      <a:pt x="791945" y="443643"/>
                    </a:lnTo>
                    <a:lnTo>
                      <a:pt x="794618" y="397309"/>
                    </a:lnTo>
                    <a:lnTo>
                      <a:pt x="791945" y="350974"/>
                    </a:lnTo>
                    <a:lnTo>
                      <a:pt x="784124" y="306210"/>
                    </a:lnTo>
                    <a:lnTo>
                      <a:pt x="771455" y="263313"/>
                    </a:lnTo>
                    <a:lnTo>
                      <a:pt x="754234" y="222583"/>
                    </a:lnTo>
                    <a:lnTo>
                      <a:pt x="732761" y="184317"/>
                    </a:lnTo>
                    <a:lnTo>
                      <a:pt x="707333" y="148813"/>
                    </a:lnTo>
                    <a:lnTo>
                      <a:pt x="678248" y="116369"/>
                    </a:lnTo>
                    <a:lnTo>
                      <a:pt x="645804" y="87284"/>
                    </a:lnTo>
                    <a:lnTo>
                      <a:pt x="610300" y="61856"/>
                    </a:lnTo>
                    <a:lnTo>
                      <a:pt x="572034" y="40383"/>
                    </a:lnTo>
                    <a:lnTo>
                      <a:pt x="531304" y="23162"/>
                    </a:lnTo>
                    <a:lnTo>
                      <a:pt x="488407" y="10493"/>
                    </a:lnTo>
                    <a:lnTo>
                      <a:pt x="443643" y="2673"/>
                    </a:lnTo>
                    <a:lnTo>
                      <a:pt x="397309" y="0"/>
                    </a:lnTo>
                    <a:close/>
                  </a:path>
                </a:pathLst>
              </a:custGeom>
              <a:solidFill>
                <a:srgbClr val="0000C8"/>
              </a:solidFill>
            </p:spPr>
            <p:txBody>
              <a:bodyPr wrap="square" lIns="0" tIns="0" rIns="0" bIns="0" rtlCol="0"/>
              <a:lstStyle/>
              <a:p>
                <a:endParaRPr sz="797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12877525" y="4326793"/>
                <a:ext cx="971264" cy="1104327"/>
              </a:xfrm>
              <a:custGeom>
                <a:avLst/>
                <a:gdLst/>
                <a:ahLst/>
                <a:cxnLst/>
                <a:rect l="l" t="t" r="r" b="b"/>
                <a:pathLst>
                  <a:path w="506095" h="551814">
                    <a:moveTo>
                      <a:pt x="104455" y="398853"/>
                    </a:moveTo>
                    <a:lnTo>
                      <a:pt x="48310" y="398853"/>
                    </a:lnTo>
                    <a:lnTo>
                      <a:pt x="186800" y="505080"/>
                    </a:lnTo>
                    <a:lnTo>
                      <a:pt x="184354" y="511437"/>
                    </a:lnTo>
                    <a:lnTo>
                      <a:pt x="181330" y="517753"/>
                    </a:lnTo>
                    <a:lnTo>
                      <a:pt x="177619" y="524081"/>
                    </a:lnTo>
                    <a:lnTo>
                      <a:pt x="173114" y="530472"/>
                    </a:lnTo>
                    <a:lnTo>
                      <a:pt x="200447" y="551436"/>
                    </a:lnTo>
                    <a:lnTo>
                      <a:pt x="220750" y="512570"/>
                    </a:lnTo>
                    <a:lnTo>
                      <a:pt x="225318" y="473613"/>
                    </a:lnTo>
                    <a:lnTo>
                      <a:pt x="223687" y="464340"/>
                    </a:lnTo>
                    <a:lnTo>
                      <a:pt x="189832" y="464340"/>
                    </a:lnTo>
                    <a:lnTo>
                      <a:pt x="104455" y="398853"/>
                    </a:lnTo>
                    <a:close/>
                  </a:path>
                  <a:path w="506095" h="551814">
                    <a:moveTo>
                      <a:pt x="316275" y="384287"/>
                    </a:moveTo>
                    <a:lnTo>
                      <a:pt x="104852" y="384287"/>
                    </a:lnTo>
                    <a:lnTo>
                      <a:pt x="123828" y="385181"/>
                    </a:lnTo>
                    <a:lnTo>
                      <a:pt x="143694" y="387565"/>
                    </a:lnTo>
                    <a:lnTo>
                      <a:pt x="180433" y="428597"/>
                    </a:lnTo>
                    <a:lnTo>
                      <a:pt x="189832" y="464340"/>
                    </a:lnTo>
                    <a:lnTo>
                      <a:pt x="223687" y="464340"/>
                    </a:lnTo>
                    <a:lnTo>
                      <a:pt x="218547" y="435111"/>
                    </a:lnTo>
                    <a:lnTo>
                      <a:pt x="204836" y="397610"/>
                    </a:lnTo>
                    <a:lnTo>
                      <a:pt x="281604" y="397610"/>
                    </a:lnTo>
                    <a:lnTo>
                      <a:pt x="283768" y="397408"/>
                    </a:lnTo>
                    <a:lnTo>
                      <a:pt x="316275" y="384287"/>
                    </a:lnTo>
                    <a:close/>
                  </a:path>
                  <a:path w="506095" h="551814">
                    <a:moveTo>
                      <a:pt x="107659" y="350056"/>
                    </a:moveTo>
                    <a:lnTo>
                      <a:pt x="68717" y="353496"/>
                    </a:lnTo>
                    <a:lnTo>
                      <a:pt x="32275" y="368005"/>
                    </a:lnTo>
                    <a:lnTo>
                      <a:pt x="0" y="397688"/>
                    </a:lnTo>
                    <a:lnTo>
                      <a:pt x="27333" y="418656"/>
                    </a:lnTo>
                    <a:lnTo>
                      <a:pt x="32336" y="412647"/>
                    </a:lnTo>
                    <a:lnTo>
                      <a:pt x="37486" y="407421"/>
                    </a:lnTo>
                    <a:lnTo>
                      <a:pt x="42803" y="402862"/>
                    </a:lnTo>
                    <a:lnTo>
                      <a:pt x="48310" y="398853"/>
                    </a:lnTo>
                    <a:lnTo>
                      <a:pt x="104455" y="398853"/>
                    </a:lnTo>
                    <a:lnTo>
                      <a:pt x="86873" y="385367"/>
                    </a:lnTo>
                    <a:lnTo>
                      <a:pt x="104852" y="384287"/>
                    </a:lnTo>
                    <a:lnTo>
                      <a:pt x="316275" y="384287"/>
                    </a:lnTo>
                    <a:lnTo>
                      <a:pt x="320433" y="382609"/>
                    </a:lnTo>
                    <a:lnTo>
                      <a:pt x="337457" y="366902"/>
                    </a:lnTo>
                    <a:lnTo>
                      <a:pt x="248736" y="366902"/>
                    </a:lnTo>
                    <a:lnTo>
                      <a:pt x="229413" y="366034"/>
                    </a:lnTo>
                    <a:lnTo>
                      <a:pt x="209114" y="363609"/>
                    </a:lnTo>
                    <a:lnTo>
                      <a:pt x="187921" y="360228"/>
                    </a:lnTo>
                    <a:lnTo>
                      <a:pt x="184948" y="353579"/>
                    </a:lnTo>
                    <a:lnTo>
                      <a:pt x="147434" y="353579"/>
                    </a:lnTo>
                    <a:lnTo>
                      <a:pt x="107659" y="350056"/>
                    </a:lnTo>
                    <a:close/>
                  </a:path>
                  <a:path w="506095" h="551814">
                    <a:moveTo>
                      <a:pt x="281604" y="397610"/>
                    </a:moveTo>
                    <a:lnTo>
                      <a:pt x="204836" y="397610"/>
                    </a:lnTo>
                    <a:lnTo>
                      <a:pt x="244669" y="401054"/>
                    </a:lnTo>
                    <a:lnTo>
                      <a:pt x="281604" y="397610"/>
                    </a:lnTo>
                    <a:close/>
                  </a:path>
                  <a:path w="506095" h="551814">
                    <a:moveTo>
                      <a:pt x="218365" y="285244"/>
                    </a:moveTo>
                    <a:lnTo>
                      <a:pt x="162220" y="285244"/>
                    </a:lnTo>
                    <a:lnTo>
                      <a:pt x="266998" y="365612"/>
                    </a:lnTo>
                    <a:lnTo>
                      <a:pt x="248736" y="366902"/>
                    </a:lnTo>
                    <a:lnTo>
                      <a:pt x="337457" y="366902"/>
                    </a:lnTo>
                    <a:lnTo>
                      <a:pt x="352964" y="352593"/>
                    </a:lnTo>
                    <a:lnTo>
                      <a:pt x="353391" y="351778"/>
                    </a:lnTo>
                    <a:lnTo>
                      <a:pt x="305108" y="351778"/>
                    </a:lnTo>
                    <a:lnTo>
                      <a:pt x="218365" y="285244"/>
                    </a:lnTo>
                    <a:close/>
                  </a:path>
                  <a:path w="506095" h="551814">
                    <a:moveTo>
                      <a:pt x="260469" y="150830"/>
                    </a:moveTo>
                    <a:lnTo>
                      <a:pt x="221407" y="154425"/>
                    </a:lnTo>
                    <a:lnTo>
                      <a:pt x="184844" y="169091"/>
                    </a:lnTo>
                    <a:lnTo>
                      <a:pt x="152512" y="198846"/>
                    </a:lnTo>
                    <a:lnTo>
                      <a:pt x="131956" y="238045"/>
                    </a:lnTo>
                    <a:lnTo>
                      <a:pt x="127168" y="277293"/>
                    </a:lnTo>
                    <a:lnTo>
                      <a:pt x="133782" y="316000"/>
                    </a:lnTo>
                    <a:lnTo>
                      <a:pt x="147434" y="353579"/>
                    </a:lnTo>
                    <a:lnTo>
                      <a:pt x="184948" y="353579"/>
                    </a:lnTo>
                    <a:lnTo>
                      <a:pt x="179160" y="340635"/>
                    </a:lnTo>
                    <a:lnTo>
                      <a:pt x="171556" y="321658"/>
                    </a:lnTo>
                    <a:lnTo>
                      <a:pt x="165709" y="303220"/>
                    </a:lnTo>
                    <a:lnTo>
                      <a:pt x="162220" y="285244"/>
                    </a:lnTo>
                    <a:lnTo>
                      <a:pt x="218365" y="285244"/>
                    </a:lnTo>
                    <a:lnTo>
                      <a:pt x="166159" y="245201"/>
                    </a:lnTo>
                    <a:lnTo>
                      <a:pt x="189873" y="208747"/>
                    </a:lnTo>
                    <a:lnTo>
                      <a:pt x="200822" y="200011"/>
                    </a:lnTo>
                    <a:lnTo>
                      <a:pt x="256975" y="200011"/>
                    </a:lnTo>
                    <a:lnTo>
                      <a:pt x="238932" y="186172"/>
                    </a:lnTo>
                    <a:lnTo>
                      <a:pt x="257039" y="185076"/>
                    </a:lnTo>
                    <a:lnTo>
                      <a:pt x="469102" y="185076"/>
                    </a:lnTo>
                    <a:lnTo>
                      <a:pt x="473200" y="183440"/>
                    </a:lnTo>
                    <a:lnTo>
                      <a:pt x="490962" y="167105"/>
                    </a:lnTo>
                    <a:lnTo>
                      <a:pt x="400550" y="167105"/>
                    </a:lnTo>
                    <a:lnTo>
                      <a:pt x="381380" y="166140"/>
                    </a:lnTo>
                    <a:lnTo>
                      <a:pt x="361254" y="163770"/>
                    </a:lnTo>
                    <a:lnTo>
                      <a:pt x="340329" y="160584"/>
                    </a:lnTo>
                    <a:lnTo>
                      <a:pt x="337624" y="154284"/>
                    </a:lnTo>
                    <a:lnTo>
                      <a:pt x="300296" y="154284"/>
                    </a:lnTo>
                    <a:lnTo>
                      <a:pt x="260469" y="150830"/>
                    </a:lnTo>
                    <a:close/>
                  </a:path>
                  <a:path w="506095" h="551814">
                    <a:moveTo>
                      <a:pt x="256975" y="200011"/>
                    </a:moveTo>
                    <a:lnTo>
                      <a:pt x="200822" y="200011"/>
                    </a:lnTo>
                    <a:lnTo>
                      <a:pt x="339771" y="306587"/>
                    </a:lnTo>
                    <a:lnTo>
                      <a:pt x="337279" y="313007"/>
                    </a:lnTo>
                    <a:lnTo>
                      <a:pt x="310663" y="347705"/>
                    </a:lnTo>
                    <a:lnTo>
                      <a:pt x="305108" y="351778"/>
                    </a:lnTo>
                    <a:lnTo>
                      <a:pt x="353391" y="351778"/>
                    </a:lnTo>
                    <a:lnTo>
                      <a:pt x="373321" y="313657"/>
                    </a:lnTo>
                    <a:lnTo>
                      <a:pt x="378007" y="274543"/>
                    </a:lnTo>
                    <a:lnTo>
                      <a:pt x="376510" y="265842"/>
                    </a:lnTo>
                    <a:lnTo>
                      <a:pt x="342803" y="265842"/>
                    </a:lnTo>
                    <a:lnTo>
                      <a:pt x="256975" y="200011"/>
                    </a:lnTo>
                    <a:close/>
                  </a:path>
                  <a:path w="506095" h="551814">
                    <a:moveTo>
                      <a:pt x="469102" y="185076"/>
                    </a:moveTo>
                    <a:lnTo>
                      <a:pt x="257039" y="185076"/>
                    </a:lnTo>
                    <a:lnTo>
                      <a:pt x="276292" y="185935"/>
                    </a:lnTo>
                    <a:lnTo>
                      <a:pt x="296435" y="188285"/>
                    </a:lnTo>
                    <a:lnTo>
                      <a:pt x="333221" y="229870"/>
                    </a:lnTo>
                    <a:lnTo>
                      <a:pt x="342803" y="265842"/>
                    </a:lnTo>
                    <a:lnTo>
                      <a:pt x="376510" y="265842"/>
                    </a:lnTo>
                    <a:lnTo>
                      <a:pt x="371355" y="235884"/>
                    </a:lnTo>
                    <a:lnTo>
                      <a:pt x="357698" y="198309"/>
                    </a:lnTo>
                    <a:lnTo>
                      <a:pt x="433316" y="198309"/>
                    </a:lnTo>
                    <a:lnTo>
                      <a:pt x="436719" y="197998"/>
                    </a:lnTo>
                    <a:lnTo>
                      <a:pt x="469102" y="185076"/>
                    </a:lnTo>
                    <a:close/>
                  </a:path>
                  <a:path w="506095" h="551814">
                    <a:moveTo>
                      <a:pt x="433316" y="198309"/>
                    </a:moveTo>
                    <a:lnTo>
                      <a:pt x="357698" y="198309"/>
                    </a:lnTo>
                    <a:lnTo>
                      <a:pt x="397673" y="201572"/>
                    </a:lnTo>
                    <a:lnTo>
                      <a:pt x="433316" y="198309"/>
                    </a:lnTo>
                    <a:close/>
                  </a:path>
                  <a:path w="506095" h="551814">
                    <a:moveTo>
                      <a:pt x="371340" y="86751"/>
                    </a:moveTo>
                    <a:lnTo>
                      <a:pt x="315191" y="86751"/>
                    </a:lnTo>
                    <a:lnTo>
                      <a:pt x="418608" y="166072"/>
                    </a:lnTo>
                    <a:lnTo>
                      <a:pt x="400550" y="167105"/>
                    </a:lnTo>
                    <a:lnTo>
                      <a:pt x="490962" y="167105"/>
                    </a:lnTo>
                    <a:lnTo>
                      <a:pt x="505481" y="153751"/>
                    </a:lnTo>
                    <a:lnTo>
                      <a:pt x="503957" y="152582"/>
                    </a:lnTo>
                    <a:lnTo>
                      <a:pt x="457171" y="152582"/>
                    </a:lnTo>
                    <a:lnTo>
                      <a:pt x="371340" y="86751"/>
                    </a:lnTo>
                    <a:close/>
                  </a:path>
                  <a:path w="506095" h="551814">
                    <a:moveTo>
                      <a:pt x="305029" y="0"/>
                    </a:moveTo>
                    <a:lnTo>
                      <a:pt x="284721" y="38875"/>
                    </a:lnTo>
                    <a:lnTo>
                      <a:pt x="280116" y="77883"/>
                    </a:lnTo>
                    <a:lnTo>
                      <a:pt x="286784" y="116520"/>
                    </a:lnTo>
                    <a:lnTo>
                      <a:pt x="300296" y="154284"/>
                    </a:lnTo>
                    <a:lnTo>
                      <a:pt x="337624" y="154284"/>
                    </a:lnTo>
                    <a:lnTo>
                      <a:pt x="332090" y="141401"/>
                    </a:lnTo>
                    <a:lnTo>
                      <a:pt x="324719" y="122681"/>
                    </a:lnTo>
                    <a:lnTo>
                      <a:pt x="318868" y="104454"/>
                    </a:lnTo>
                    <a:lnTo>
                      <a:pt x="315191" y="86751"/>
                    </a:lnTo>
                    <a:lnTo>
                      <a:pt x="371340" y="86751"/>
                    </a:lnTo>
                    <a:lnTo>
                      <a:pt x="318677" y="46359"/>
                    </a:lnTo>
                    <a:lnTo>
                      <a:pt x="321172" y="39937"/>
                    </a:lnTo>
                    <a:lnTo>
                      <a:pt x="324278" y="33515"/>
                    </a:lnTo>
                    <a:lnTo>
                      <a:pt x="328007" y="27166"/>
                    </a:lnTo>
                    <a:lnTo>
                      <a:pt x="332367" y="20967"/>
                    </a:lnTo>
                    <a:lnTo>
                      <a:pt x="305029" y="0"/>
                    </a:lnTo>
                    <a:close/>
                  </a:path>
                  <a:path w="506095" h="551814">
                    <a:moveTo>
                      <a:pt x="478148" y="132783"/>
                    </a:moveTo>
                    <a:lnTo>
                      <a:pt x="473290" y="138600"/>
                    </a:lnTo>
                    <a:lnTo>
                      <a:pt x="468124" y="143846"/>
                    </a:lnTo>
                    <a:lnTo>
                      <a:pt x="462726" y="148510"/>
                    </a:lnTo>
                    <a:lnTo>
                      <a:pt x="457171" y="152582"/>
                    </a:lnTo>
                    <a:lnTo>
                      <a:pt x="503957" y="152582"/>
                    </a:lnTo>
                    <a:lnTo>
                      <a:pt x="478148" y="1327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797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5" name="object 75"/>
          <p:cNvSpPr txBox="1"/>
          <p:nvPr/>
        </p:nvSpPr>
        <p:spPr>
          <a:xfrm>
            <a:off x="27051000" y="338618"/>
            <a:ext cx="1687096" cy="447900"/>
          </a:xfrm>
          <a:prstGeom prst="rect">
            <a:avLst/>
          </a:prstGeom>
        </p:spPr>
        <p:txBody>
          <a:bodyPr vert="horz" wrap="square" lIns="0" tIns="31770" rIns="0" bIns="0" rtlCol="0">
            <a:spAutoFit/>
          </a:bodyPr>
          <a:lstStyle/>
          <a:p>
            <a:pPr marL="25417" algn="r">
              <a:spcBef>
                <a:spcPts val="250"/>
              </a:spcBef>
            </a:pPr>
            <a:r>
              <a:rPr lang="en-US" sz="2702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W-070</a:t>
            </a:r>
            <a:endParaRPr sz="2702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0925" y="25666476"/>
            <a:ext cx="10542054" cy="8317749"/>
          </a:xfrm>
          <a:prstGeom prst="rect">
            <a:avLst/>
          </a:prstGeom>
        </p:spPr>
        <p:txBody>
          <a:bodyPr vert="horz" wrap="square" lIns="0" tIns="137247" rIns="0" bIns="0" rtlCol="0">
            <a:spAutoFit/>
          </a:bodyPr>
          <a:lstStyle/>
          <a:p>
            <a:pPr marL="368317" indent="-342900">
              <a:spcBef>
                <a:spcPts val="108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preliminary PK/PD analysis was conducted to explore the relationship between ECG endpoints and plasma PF-07220060 concentration </a:t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(PF-07220060: dose range, 100 mg–500 mg BID; plasma concentration ≤3090 ng/mL) based on time-matched PK and triplicate mean ECG data (data cut-off: November 1, 2023; data points outside the +/− 1 hour </a:t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time-matching window were excluded from the analysis) </a:t>
            </a:r>
          </a:p>
          <a:p>
            <a:pPr marL="368317" indent="-342900">
              <a:spcBef>
                <a:spcPts val="108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more than one ECG reading was collected at a nominal time after </a:t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dosing, the mean of the replicate measurements was used to represent a single observation at that time point; any data obtained from ECGs repeated for safety reasons after the nominal time points was not </a:t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averaged along with the preceding triplicates; no value was imputed for missing data for the analysis of QT corrected for heart rate (QTc )</a:t>
            </a:r>
          </a:p>
          <a:p>
            <a:pPr marL="368317" indent="-342900">
              <a:spcBef>
                <a:spcPts val="108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ECG endpoints were RR-interval and the change-from-baseline in QTc; to obtain QTc values that are independent of the heart rate, three correction methods were evaluated: Fredericia’s formula (QTcF; </a:t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reported), Bazett’s formula (QTcB), and study-specific estimated correction (QTcS) </a:t>
            </a:r>
          </a:p>
          <a:p>
            <a:pPr marL="368317" indent="-342900">
              <a:spcBef>
                <a:spcPts val="108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graphical summary and linear mixed-effects modeling approach</a:t>
            </a:r>
            <a:r>
              <a:rPr lang="en-US" sz="2400" baseline="30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applied, with a 90% confidence interval (CI) of the slope including “zero” being interpreted as PF-07220060 concentration having no statistically significant concentration-dependent effect on the ECG parameter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755925" y="10370633"/>
            <a:ext cx="10680556" cy="5245922"/>
          </a:xfrm>
          <a:prstGeom prst="rect">
            <a:avLst/>
          </a:prstGeom>
        </p:spPr>
        <p:txBody>
          <a:bodyPr vert="horz" wrap="square" lIns="0" tIns="199516" rIns="0" bIns="0" rtlCol="0">
            <a:spAutoFit/>
          </a:bodyPr>
          <a:lstStyle/>
          <a:p>
            <a:pPr marL="76250">
              <a:spcBef>
                <a:spcPts val="1571"/>
              </a:spcBef>
            </a:pPr>
            <a:r>
              <a:rPr sz="400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248" marR="299915" indent="-245269">
              <a:lnSpc>
                <a:spcPct val="103099"/>
              </a:lnSpc>
              <a:spcBef>
                <a:spcPts val="690"/>
              </a:spcBef>
              <a:buClr>
                <a:srgbClr val="0000C8"/>
              </a:buClr>
              <a:buChar char="•"/>
              <a:tabLst>
                <a:tab pos="321519" algn="l"/>
              </a:tabLst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PF-07220060 is a next-generation, highly selective, potent, oral CDK4 inhibitor (CDK4i) with significant sparing of CDK6 blockade that is currently being investigated in patients with metastatic or advanced solid tumors, with a focus on HR+/HER2− metastatic breast cancer</a:t>
            </a:r>
            <a:r>
              <a:rPr lang="en-US" sz="2400" baseline="300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248" marR="299915" indent="-245269">
              <a:lnSpc>
                <a:spcPct val="103099"/>
              </a:lnSpc>
              <a:spcBef>
                <a:spcPts val="690"/>
              </a:spcBef>
              <a:buClr>
                <a:srgbClr val="0000C8"/>
              </a:buClr>
              <a:buChar char="•"/>
              <a:tabLst>
                <a:tab pos="321519" algn="l"/>
              </a:tabLst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phase 1 clinical trial data (NCT04557449) indicated PF-07220060 has a favorable safety and efficacy profile in patients who were CDK4/6 inhibitor (CDK4/6i)-naïve as well as those who were previously treated with (and developed resistance to) CDK4/6i</a:t>
            </a:r>
            <a:r>
              <a:rPr lang="en-US" sz="2400" baseline="300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</a:p>
          <a:p>
            <a:pPr marL="320248" marR="299915" indent="-245269">
              <a:lnSpc>
                <a:spcPct val="103099"/>
              </a:lnSpc>
              <a:spcBef>
                <a:spcPts val="690"/>
              </a:spcBef>
              <a:buClr>
                <a:srgbClr val="0000C8"/>
              </a:buClr>
              <a:buChar char="•"/>
              <a:tabLst>
                <a:tab pos="321519" algn="l"/>
              </a:tabLst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dog telemetry study demonstrated that at the top dose of 100 mg/kg/day, PF-07220060 produced small increases in heart rate with concomitant effectual decreases in RR- and QT-intervals with no changes in QTc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643146" y="16366971"/>
            <a:ext cx="6512862" cy="800336"/>
          </a:xfrm>
          <a:prstGeom prst="rect">
            <a:avLst/>
          </a:prstGeom>
        </p:spPr>
        <p:txBody>
          <a:bodyPr vert="horz" wrap="square" lIns="0" tIns="182996" rIns="0" bIns="0" rtlCol="0">
            <a:spAutoFit/>
          </a:bodyPr>
          <a:lstStyle/>
          <a:p>
            <a:pPr marL="25417">
              <a:spcBef>
                <a:spcPts val="1441"/>
              </a:spcBef>
            </a:pPr>
            <a:r>
              <a:rPr sz="4000">
                <a:solidFill>
                  <a:srgbClr val="00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86219" y="35872682"/>
            <a:ext cx="1145630" cy="927431"/>
          </a:xfrm>
          <a:custGeom>
            <a:avLst/>
            <a:gdLst/>
            <a:ahLst/>
            <a:cxnLst/>
            <a:rect l="l" t="t" r="r" b="b"/>
            <a:pathLst>
              <a:path w="493394" h="402590">
                <a:moveTo>
                  <a:pt x="390511" y="0"/>
                </a:moveTo>
                <a:lnTo>
                  <a:pt x="0" y="182097"/>
                </a:lnTo>
                <a:lnTo>
                  <a:pt x="102667" y="402265"/>
                </a:lnTo>
                <a:lnTo>
                  <a:pt x="493178" y="220163"/>
                </a:lnTo>
                <a:lnTo>
                  <a:pt x="390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97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3FB8FD7-C36B-E945-B2C1-869C1277208D}"/>
              </a:ext>
            </a:extLst>
          </p:cNvPr>
          <p:cNvSpPr txBox="1">
            <a:spLocks/>
          </p:cNvSpPr>
          <p:nvPr/>
        </p:nvSpPr>
        <p:spPr>
          <a:xfrm>
            <a:off x="18583" y="587784"/>
            <a:ext cx="29234195" cy="3173037"/>
          </a:xfrm>
          <a:prstGeom prst="rect">
            <a:avLst/>
          </a:prstGeom>
          <a:noFill/>
        </p:spPr>
        <p:txBody>
          <a:bodyPr vert="horz" lIns="86061" tIns="43031" rIns="86061" bIns="43031" rtlCol="0" anchor="ctr">
            <a:normAutofit/>
          </a:bodyPr>
          <a:lstStyle>
            <a:lvl1pPr marL="822960" indent="-822960" algn="l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52388" algn="ctr">
              <a:buNone/>
            </a:pPr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ea typeface="Pfizer Diatype Greek Medium" panose="020B0504040202060203" pitchFamily="34" charset="0"/>
                <a:cs typeface="Arial" panose="020B0604020202020204" pitchFamily="34" charset="0"/>
              </a:rPr>
              <a:t>Concentration-QTc analysis of PF-07220060 in patients with advanced solid tumors</a:t>
            </a:r>
          </a:p>
          <a:p>
            <a:pPr marL="404813" indent="52388" algn="ctr">
              <a:spcBef>
                <a:spcPts val="0"/>
              </a:spcBef>
              <a:buNone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04813" indent="52388" algn="ctr">
              <a:spcBef>
                <a:spcPts val="0"/>
              </a:spcBef>
              <a:buNone/>
            </a:pPr>
            <a:endParaRPr lang="en-US" sz="36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04813" indent="52388" algn="ctr">
              <a:spcBef>
                <a:spcPts val="0"/>
              </a:spcBef>
              <a:buNone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Xizhe Gao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James Ousey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Maria Delioukina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Li Zhou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Jason H. Williams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Justin T. Hoffman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Jing Yang</a:t>
            </a:r>
            <a:r>
              <a:rPr lang="en-US" sz="36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baseline="600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04813" indent="52388" algn="ctr">
              <a:spcBef>
                <a:spcPts val="0"/>
              </a:spcBef>
              <a:buNone/>
            </a:pPr>
            <a:endParaRPr lang="en-US" sz="2400" b="1" baseline="300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04813" indent="52388" algn="ctr">
              <a:spcBef>
                <a:spcPts val="0"/>
              </a:spcBef>
              <a:buNone/>
            </a:pPr>
            <a:r>
              <a:rPr lang="en-US" sz="24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Pfizer Inc., South San Francisco, CA, USA; </a:t>
            </a:r>
            <a:r>
              <a:rPr lang="en-GB" sz="24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Arrowhead Pharmaceuticals, Pasadena, CA, USA; </a:t>
            </a:r>
            <a:r>
              <a:rPr lang="en-GB" sz="24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Pfizer Inc., San Diego, CA, USA; </a:t>
            </a:r>
            <a:r>
              <a:rPr lang="en-GB" sz="24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Exelixis, Alameda, CA, USA; </a:t>
            </a:r>
            <a:r>
              <a:rPr lang="en-GB" sz="2400" b="1" baseline="6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Boundless Bio, San Diego, CA, USA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B2C75E7E-223B-56F3-C387-13887590C8D1}"/>
              </a:ext>
            </a:extLst>
          </p:cNvPr>
          <p:cNvSpPr txBox="1"/>
          <p:nvPr/>
        </p:nvSpPr>
        <p:spPr>
          <a:xfrm>
            <a:off x="643146" y="23907155"/>
            <a:ext cx="1079333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*Detailed patient eligibility criteria for inclusion in the phase 1/2a study (NCT04557449) can be found at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ClinicalTrials.gov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QTcX: QTcF/QTcB/QTcS. 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Drug’s effect on RR-interval and ∆QTcX at steady-state C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was predicted with geometric mean of C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at C1D15. The upper boundary of the 90% CI for the mean effect was compared with the threshold for regulatory concern as defined in ICH E14 guidance.</a:t>
            </a:r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§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the baseline and screening RR and QT values were used to estimate the study-specific correction factor. Each QT correction factor was evaluated graphically and the degree of trend or correlation remaining in the plots of Baseline/Screening QTc values vs Baseline/Screening RR values were assessed quantitatively to determine which correction factor was most appropriate, i.e., the correction method that most adequately controls the RR-QTc correlation (i.e., eliminates the correlation between RR and QTc) was selected for the primary analysis.</a:t>
            </a:r>
            <a:endParaRPr lang="en-US" sz="1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03C7CE43-C844-D774-B59A-6F8ED1823D36}"/>
              </a:ext>
            </a:extLst>
          </p:cNvPr>
          <p:cNvSpPr/>
          <p:nvPr/>
        </p:nvSpPr>
        <p:spPr>
          <a:xfrm>
            <a:off x="12441920" y="20007295"/>
            <a:ext cx="16306801" cy="53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3. PF-07220060 Concentration vs RR Interval and vs 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QTc  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1935A00-30F8-DB09-E7CB-A639062FF22C}"/>
              </a:ext>
            </a:extLst>
          </p:cNvPr>
          <p:cNvGrpSpPr/>
          <p:nvPr/>
        </p:nvGrpSpPr>
        <p:grpSpPr>
          <a:xfrm>
            <a:off x="12716121" y="20605966"/>
            <a:ext cx="15561417" cy="6808838"/>
            <a:chOff x="13231072" y="22995013"/>
            <a:chExt cx="16177668" cy="6302128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79C53551-7509-C10C-0314-D0AC1F998E7C}"/>
                </a:ext>
              </a:extLst>
            </p:cNvPr>
            <p:cNvSpPr/>
            <p:nvPr/>
          </p:nvSpPr>
          <p:spPr>
            <a:xfrm>
              <a:off x="14773658" y="28400807"/>
              <a:ext cx="6299910" cy="8963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RR-intervals decreased slightly with increasing drug concentrations, but had minimal effect on heart rate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E00BC3F5-9F32-0842-9397-88537448C6D8}"/>
                </a:ext>
              </a:extLst>
            </p:cNvPr>
            <p:cNvSpPr/>
            <p:nvPr/>
          </p:nvSpPr>
          <p:spPr>
            <a:xfrm>
              <a:off x="23029205" y="28400807"/>
              <a:ext cx="6299909" cy="8963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PF-07220060 did not have a statistically significant concentration-dependent drug effect on QTcF</a:t>
              </a:r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BBB8A983-70D5-EFB5-06AA-64538FF93408}"/>
                </a:ext>
              </a:extLst>
            </p:cNvPr>
            <p:cNvGrpSpPr/>
            <p:nvPr/>
          </p:nvGrpSpPr>
          <p:grpSpPr>
            <a:xfrm>
              <a:off x="13231072" y="22995013"/>
              <a:ext cx="16177668" cy="5517101"/>
              <a:chOff x="14816630" y="23061177"/>
              <a:chExt cx="16177668" cy="5517101"/>
            </a:xfrm>
          </p:grpSpPr>
          <p:pic>
            <p:nvPicPr>
              <p:cNvPr id="303" name="Picture 302" descr="A graph with a line and dots&#10;&#10;Description automatically generated with medium confidence">
                <a:extLst>
                  <a:ext uri="{FF2B5EF4-FFF2-40B4-BE49-F238E27FC236}">
                    <a16:creationId xmlns:a16="http://schemas.microsoft.com/office/drawing/2014/main" id="{0F6FEC12-573E-CB3F-CAF1-9F7D5CC08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6276" y="23114827"/>
                <a:ext cx="7284603" cy="5463451"/>
              </a:xfrm>
              <a:prstGeom prst="rect">
                <a:avLst/>
              </a:prstGeom>
            </p:spPr>
          </p:pic>
          <p:pic>
            <p:nvPicPr>
              <p:cNvPr id="304" name="Picture 303" descr="A graph showing a line and a dotted 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4CD88144-08CA-C12B-B9BF-23A33F02F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9695" y="23061177"/>
                <a:ext cx="7284603" cy="5463454"/>
              </a:xfrm>
              <a:prstGeom prst="rect">
                <a:avLst/>
              </a:prstGeom>
            </p:spPr>
          </p:pic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E57BEA96-C556-11B2-7D7A-AD03984355B2}"/>
                  </a:ext>
                </a:extLst>
              </p:cNvPr>
              <p:cNvSpPr/>
              <p:nvPr/>
            </p:nvSpPr>
            <p:spPr>
              <a:xfrm>
                <a:off x="14816630" y="23118370"/>
                <a:ext cx="671927" cy="5982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3a</a:t>
                </a: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28DEDEE5-027E-D3AE-7B02-7161A1B10EAE}"/>
                  </a:ext>
                </a:extLst>
              </p:cNvPr>
              <p:cNvSpPr/>
              <p:nvPr/>
            </p:nvSpPr>
            <p:spPr>
              <a:xfrm>
                <a:off x="23047986" y="23095246"/>
                <a:ext cx="686924" cy="5982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3b</a:t>
                </a:r>
              </a:p>
            </p:txBody>
          </p:sp>
        </p:grpSp>
      </p:grpSp>
      <p:graphicFrame>
        <p:nvGraphicFramePr>
          <p:cNvPr id="307" name="Table 306">
            <a:extLst>
              <a:ext uri="{FF2B5EF4-FFF2-40B4-BE49-F238E27FC236}">
                <a16:creationId xmlns:a16="http://schemas.microsoft.com/office/drawing/2014/main" id="{EE8E59FF-6DF3-B344-F24A-8A672A49B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03791"/>
              </p:ext>
            </p:extLst>
          </p:nvPr>
        </p:nvGraphicFramePr>
        <p:xfrm>
          <a:off x="12478480" y="30713443"/>
          <a:ext cx="16306801" cy="29597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21535">
                  <a:extLst>
                    <a:ext uri="{9D8B030D-6E8A-4147-A177-3AD203B41FA5}">
                      <a16:colId xmlns:a16="http://schemas.microsoft.com/office/drawing/2014/main" val="263969292"/>
                    </a:ext>
                  </a:extLst>
                </a:gridCol>
                <a:gridCol w="4184465">
                  <a:extLst>
                    <a:ext uri="{9D8B030D-6E8A-4147-A177-3AD203B41FA5}">
                      <a16:colId xmlns:a16="http://schemas.microsoft.com/office/drawing/2014/main" val="148318961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9954820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1307555188"/>
                    </a:ext>
                  </a:extLst>
                </a:gridCol>
              </a:tblGrid>
              <a:tr h="4228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1b. Parameter Estimates for the Relationship Between ∆QTcF and PF-07220060 Plasma Concentration for the Final Model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91624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Parameter, units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(90% CL) [Shrinkage]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CV%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12139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b="0" baseline="-250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r>
                        <a:rPr lang="en-US" sz="18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msec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 (0.2, 4.4)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1.28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9345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b="0" baseline="-250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msec/ng/mL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0.00131 (−0.00043, 0.00306)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0.00106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80.9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2482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BSV-intercept, msec [shrinkage]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12.6 [8.1]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7277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SD, msec [shrinkage]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12.1 [6.0]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41285"/>
                  </a:ext>
                </a:extLst>
              </a:tr>
              <a:tr h="422823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BSV, between subject variability; CL, confidence limits; CV, coefficient of variation; msec, millisecond; SE, standard error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31742"/>
                  </a:ext>
                </a:extLst>
              </a:tr>
            </a:tbl>
          </a:graphicData>
        </a:graphic>
      </p:graphicFrame>
      <p:graphicFrame>
        <p:nvGraphicFramePr>
          <p:cNvPr id="312" name="Table 311">
            <a:extLst>
              <a:ext uri="{FF2B5EF4-FFF2-40B4-BE49-F238E27FC236}">
                <a16:creationId xmlns:a16="http://schemas.microsoft.com/office/drawing/2014/main" id="{99267E1F-0EB1-5262-DD7C-FCB4264D8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74897"/>
              </p:ext>
            </p:extLst>
          </p:nvPr>
        </p:nvGraphicFramePr>
        <p:xfrm>
          <a:off x="12420530" y="36239774"/>
          <a:ext cx="16317496" cy="304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014">
                  <a:extLst>
                    <a:ext uri="{9D8B030D-6E8A-4147-A177-3AD203B41FA5}">
                      <a16:colId xmlns:a16="http://schemas.microsoft.com/office/drawing/2014/main" val="2785879162"/>
                    </a:ext>
                  </a:extLst>
                </a:gridCol>
                <a:gridCol w="6203450">
                  <a:extLst>
                    <a:ext uri="{9D8B030D-6E8A-4147-A177-3AD203B41FA5}">
                      <a16:colId xmlns:a16="http://schemas.microsoft.com/office/drawing/2014/main" val="677484778"/>
                    </a:ext>
                  </a:extLst>
                </a:gridCol>
                <a:gridCol w="4861032">
                  <a:extLst>
                    <a:ext uri="{9D8B030D-6E8A-4147-A177-3AD203B41FA5}">
                      <a16:colId xmlns:a16="http://schemas.microsoft.com/office/drawing/2014/main" val="3318616793"/>
                    </a:ext>
                  </a:extLst>
                </a:gridCol>
              </a:tblGrid>
              <a:tr h="526712">
                <a:tc gridSpan="3"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2. Predicted Drug Effect on Heart Rate and ∆QTcF</a:t>
                      </a:r>
                    </a:p>
                  </a:txBody>
                  <a:tcPr marL="86061" marR="86061" marT="43031" marB="43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827558"/>
                  </a:ext>
                </a:extLst>
              </a:tr>
              <a:tr h="526712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61" marR="86061" marT="43031" marB="43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Predicted change in heart rate* from baseline (bpm)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Predicted ∆QTcF (msec)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67510"/>
                  </a:ext>
                </a:extLst>
              </a:tr>
              <a:tr h="5267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Geometric mean C</a:t>
                      </a:r>
                      <a:r>
                        <a:rPr lang="en-US" sz="18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at 100 mg (720.2 ng/mL)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0.57 (90% CI: 0, 1.14)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(90% CI: 0, 2.6)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20234"/>
                  </a:ext>
                </a:extLst>
              </a:tr>
              <a:tr h="5267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Geometric mean C</a:t>
                      </a:r>
                      <a:r>
                        <a:rPr lang="en-US" sz="1800" b="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at 300 mg (1221 ng/mL)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 (90% CI: 0.01, 1.95)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 (90% CI: 1.9, 5.9)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88825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2-fold higher than C</a:t>
                      </a:r>
                      <a:r>
                        <a:rPr lang="en-US" sz="1800" b="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300 mg (2442 ng/mL)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--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 (90% CI: 1.9, 9.1)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8082"/>
                  </a:ext>
                </a:extLst>
              </a:tr>
              <a:tr h="388640"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*Heart rate (bpm) = 60000/RR (msec); bpm, beats per minute; msec, millisecond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50460"/>
                  </a:ext>
                </a:extLst>
              </a:tr>
            </a:tbl>
          </a:graphicData>
        </a:graphic>
      </p:graphicFrame>
      <p:sp>
        <p:nvSpPr>
          <p:cNvPr id="319" name="Rectangle 318">
            <a:extLst>
              <a:ext uri="{FF2B5EF4-FFF2-40B4-BE49-F238E27FC236}">
                <a16:creationId xmlns:a16="http://schemas.microsoft.com/office/drawing/2014/main" id="{F9231A30-1483-307A-AF80-F172C6299DFE}"/>
              </a:ext>
            </a:extLst>
          </p:cNvPr>
          <p:cNvSpPr/>
          <p:nvPr/>
        </p:nvSpPr>
        <p:spPr>
          <a:xfrm>
            <a:off x="620225" y="17917724"/>
            <a:ext cx="10793335" cy="602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Study Design</a:t>
            </a:r>
          </a:p>
        </p:txBody>
      </p:sp>
      <p:sp>
        <p:nvSpPr>
          <p:cNvPr id="320" name="object 64">
            <a:extLst>
              <a:ext uri="{FF2B5EF4-FFF2-40B4-BE49-F238E27FC236}">
                <a16:creationId xmlns:a16="http://schemas.microsoft.com/office/drawing/2014/main" id="{E1536904-4FEB-E565-49C3-F7651ABEF528}"/>
              </a:ext>
            </a:extLst>
          </p:cNvPr>
          <p:cNvSpPr txBox="1"/>
          <p:nvPr/>
        </p:nvSpPr>
        <p:spPr>
          <a:xfrm>
            <a:off x="12353709" y="12511098"/>
            <a:ext cx="6017637" cy="2618687"/>
          </a:xfrm>
          <a:prstGeom prst="rect">
            <a:avLst/>
          </a:prstGeom>
        </p:spPr>
        <p:txBody>
          <a:bodyPr vert="horz" wrap="square" lIns="0" tIns="33041" rIns="0" bIns="0" rtlCol="0">
            <a:spAutoFit/>
          </a:bodyPr>
          <a:lstStyle/>
          <a:p>
            <a:pPr marL="368317" indent="-342900">
              <a:spcBef>
                <a:spcPts val="1581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both concentration vs RR-interval </a:t>
            </a:r>
            <a:b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concentration vs ΔQTcF linear mixed effect models, only the model with random effect on intercept converged successfully; so, the model with patient-specific random effect on intercept was selected as the final model</a:t>
            </a:r>
          </a:p>
        </p:txBody>
      </p:sp>
      <p:sp>
        <p:nvSpPr>
          <p:cNvPr id="321" name="object 64">
            <a:extLst>
              <a:ext uri="{FF2B5EF4-FFF2-40B4-BE49-F238E27FC236}">
                <a16:creationId xmlns:a16="http://schemas.microsoft.com/office/drawing/2014/main" id="{F16638CD-2F66-6720-3B3E-18D1F58898D2}"/>
              </a:ext>
            </a:extLst>
          </p:cNvPr>
          <p:cNvSpPr txBox="1"/>
          <p:nvPr/>
        </p:nvSpPr>
        <p:spPr>
          <a:xfrm>
            <a:off x="12353709" y="33885194"/>
            <a:ext cx="16317495" cy="2085207"/>
          </a:xfrm>
          <a:prstGeom prst="rect">
            <a:avLst/>
          </a:prstGeom>
        </p:spPr>
        <p:txBody>
          <a:bodyPr vert="horz" wrap="square" lIns="0" tIns="33041" rIns="0" bIns="0" rtlCol="0">
            <a:spAutoFit/>
          </a:bodyPr>
          <a:lstStyle/>
          <a:p>
            <a:pPr marL="368317" indent="-342900">
              <a:spcBef>
                <a:spcPts val="158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100 mg BID and 300 mg BID doses were evaluated for dose optimization; predicted change from baseline in heart rate and QTcF at the observed steady-state geometric mean C</a:t>
            </a:r>
            <a:r>
              <a:rPr lang="en-US" sz="2400" baseline="-25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PF-07220060 at doses of 100 mg BID and 300 mg BID are reported in </a:t>
            </a:r>
            <a:r>
              <a:rPr lang="en-US" sz="2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8317" indent="-342900">
              <a:spcBef>
                <a:spcPts val="158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at 2x concentration of steady state geometric mean C</a:t>
            </a:r>
            <a:r>
              <a:rPr lang="en-US" sz="2400" baseline="-25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300 mg BID, the upper bound of 90% CI for predicted ∆QTcF was less than the ICH E14 standard for regulatory concern (10 msec)</a:t>
            </a:r>
          </a:p>
        </p:txBody>
      </p:sp>
      <p:graphicFrame>
        <p:nvGraphicFramePr>
          <p:cNvPr id="325" name="Table 324">
            <a:extLst>
              <a:ext uri="{FF2B5EF4-FFF2-40B4-BE49-F238E27FC236}">
                <a16:creationId xmlns:a16="http://schemas.microsoft.com/office/drawing/2014/main" id="{D232283E-069F-2394-2ECC-CF3AA95AD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0847"/>
              </p:ext>
            </p:extLst>
          </p:nvPr>
        </p:nvGraphicFramePr>
        <p:xfrm>
          <a:off x="12478481" y="27672386"/>
          <a:ext cx="16306801" cy="29597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21535">
                  <a:extLst>
                    <a:ext uri="{9D8B030D-6E8A-4147-A177-3AD203B41FA5}">
                      <a16:colId xmlns:a16="http://schemas.microsoft.com/office/drawing/2014/main" val="263969292"/>
                    </a:ext>
                  </a:extLst>
                </a:gridCol>
                <a:gridCol w="4173770">
                  <a:extLst>
                    <a:ext uri="{9D8B030D-6E8A-4147-A177-3AD203B41FA5}">
                      <a16:colId xmlns:a16="http://schemas.microsoft.com/office/drawing/2014/main" val="148318961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49954820"/>
                    </a:ext>
                  </a:extLst>
                </a:gridCol>
                <a:gridCol w="3287296">
                  <a:extLst>
                    <a:ext uri="{9D8B030D-6E8A-4147-A177-3AD203B41FA5}">
                      <a16:colId xmlns:a16="http://schemas.microsoft.com/office/drawing/2014/main" val="1307555188"/>
                    </a:ext>
                  </a:extLst>
                </a:gridCol>
              </a:tblGrid>
              <a:tr h="4228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1a. Model Parameter Estimates for RR-interval vs PF-07220060 Plasma Concentration Relationship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91624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Parameter, units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(90% CL) [Shrinkage]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CV%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12139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b="0" baseline="-250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r>
                        <a:rPr lang="en-US" sz="18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msec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849.12 (831, 868)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9345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b="0" baseline="-250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msec/ng/mL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-0.01091 (-0.0217, -0.0001)</a:t>
                      </a:r>
                    </a:p>
                  </a:txBody>
                  <a:tcPr marL="68580" marR="68580" marT="0" marB="0" anchor="ctr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0.00658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-60.4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2482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BSV-intercept, msec [shrinkage]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131.7 [3.3]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7277"/>
                  </a:ext>
                </a:extLst>
              </a:tr>
              <a:tr h="42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SD, msec [shrinkage]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74.9 [6.7]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41285"/>
                  </a:ext>
                </a:extLst>
              </a:tr>
              <a:tr h="422823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BSV, between subject variability; CL, confidence limits; CV, coefficient of variation; msec, millisecond; SE, standard error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31742"/>
                  </a:ext>
                </a:extLst>
              </a:tr>
            </a:tbl>
          </a:graphicData>
        </a:graphic>
      </p:graphicFrame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6D55D3F-F751-F871-66CF-03D198CAE0EB}"/>
              </a:ext>
            </a:extLst>
          </p:cNvPr>
          <p:cNvGrpSpPr/>
          <p:nvPr/>
        </p:nvGrpSpPr>
        <p:grpSpPr>
          <a:xfrm>
            <a:off x="19594025" y="12435622"/>
            <a:ext cx="8606920" cy="6854183"/>
            <a:chOff x="20274258" y="12853457"/>
            <a:chExt cx="8300742" cy="6790342"/>
          </a:xfrm>
        </p:grpSpPr>
        <p:pic>
          <p:nvPicPr>
            <p:cNvPr id="295" name="Picture 294" descr="A graph of red dots&#10;&#10;Description automatically generated">
              <a:extLst>
                <a:ext uri="{FF2B5EF4-FFF2-40B4-BE49-F238E27FC236}">
                  <a16:creationId xmlns:a16="http://schemas.microsoft.com/office/drawing/2014/main" id="{A3F2AC49-238C-D6E8-297D-8DF02658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2932" y="13467467"/>
              <a:ext cx="7504645" cy="611602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EF55CF8A-93C5-0980-A140-20FF92179B79}"/>
                </a:ext>
              </a:extLst>
            </p:cNvPr>
            <p:cNvGrpSpPr/>
            <p:nvPr/>
          </p:nvGrpSpPr>
          <p:grpSpPr>
            <a:xfrm>
              <a:off x="20274258" y="12853457"/>
              <a:ext cx="8300742" cy="6790342"/>
              <a:chOff x="20301278" y="12830258"/>
              <a:chExt cx="8300742" cy="6790342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ECB750EE-7327-7CB5-4651-301A430CB75E}"/>
                  </a:ext>
                </a:extLst>
              </p:cNvPr>
              <p:cNvSpPr/>
              <p:nvPr/>
            </p:nvSpPr>
            <p:spPr>
              <a:xfrm>
                <a:off x="20301278" y="12843877"/>
                <a:ext cx="8300742" cy="677672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861D53AE-00F4-6DA4-C121-18E92650F072}"/>
                  </a:ext>
                </a:extLst>
              </p:cNvPr>
              <p:cNvSpPr/>
              <p:nvPr/>
            </p:nvSpPr>
            <p:spPr>
              <a:xfrm>
                <a:off x="20301278" y="12830258"/>
                <a:ext cx="8300742" cy="616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 2. Individual QT/QTc vs RR Interval at Baseline</a:t>
                </a:r>
              </a:p>
            </p:txBody>
          </p:sp>
        </p:grpSp>
      </p:grpSp>
      <p:sp>
        <p:nvSpPr>
          <p:cNvPr id="340" name="Rectangle 339">
            <a:extLst>
              <a:ext uri="{FF2B5EF4-FFF2-40B4-BE49-F238E27FC236}">
                <a16:creationId xmlns:a16="http://schemas.microsoft.com/office/drawing/2014/main" id="{096D1DC1-506C-7EA1-FE5E-47555BC2AC21}"/>
              </a:ext>
            </a:extLst>
          </p:cNvPr>
          <p:cNvSpPr/>
          <p:nvPr/>
        </p:nvSpPr>
        <p:spPr>
          <a:xfrm>
            <a:off x="620225" y="17917724"/>
            <a:ext cx="10793335" cy="71583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B4C62-C822-DD33-2F7B-F647AC45C5E9}"/>
              </a:ext>
            </a:extLst>
          </p:cNvPr>
          <p:cNvSpPr/>
          <p:nvPr/>
        </p:nvSpPr>
        <p:spPr>
          <a:xfrm>
            <a:off x="643146" y="18520201"/>
            <a:ext cx="10770414" cy="538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A9F1CD-CE80-BEBA-1ADB-EFD5B4C128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137" y="18720685"/>
            <a:ext cx="10382842" cy="4894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fizer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F49C34"/>
      </a:hlink>
      <a:folHlink>
        <a:srgbClr val="F8DF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EF88DE51411459D1367F0BE2E27B1" ma:contentTypeVersion="4" ma:contentTypeDescription="Create a new document." ma:contentTypeScope="" ma:versionID="794866e1f8d922a436a90220adcb732e">
  <xsd:schema xmlns:xsd="http://www.w3.org/2001/XMLSchema" xmlns:xs="http://www.w3.org/2001/XMLSchema" xmlns:p="http://schemas.microsoft.com/office/2006/metadata/properties" xmlns:ns2="8495d675-2604-41e2-a898-2a1645952188" targetNamespace="http://schemas.microsoft.com/office/2006/metadata/properties" ma:root="true" ma:fieldsID="b03eb5279391139ff1a1bb02eed89889" ns2:_="">
    <xsd:import namespace="8495d675-2604-41e2-a898-2a16459521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5d675-2604-41e2-a898-2a1645952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892AF-A732-4605-B497-56CB4709DA5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8495d675-2604-41e2-a898-2a1645952188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26561C-08EA-44FF-A678-C932B1D263F8}">
  <ds:schemaRefs>
    <ds:schemaRef ds:uri="8495d675-2604-41e2-a898-2a16459521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FAA293-5F3A-4CC4-80DC-18F4E07B39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1655</Words>
  <Application>Microsoft Office PowerPoint</Application>
  <PresentationFormat>Custom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Pfizer Diatype Office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Mukherjee, Meenakshi</dc:creator>
  <cp:lastModifiedBy>Mukherjee, Meenakshi</cp:lastModifiedBy>
  <cp:revision>4</cp:revision>
  <dcterms:created xsi:type="dcterms:W3CDTF">2021-02-17T15:28:53Z</dcterms:created>
  <dcterms:modified xsi:type="dcterms:W3CDTF">2024-10-14T14:26:32Z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2021-02-17T00:00:00Z</vt:filetime>
  </property>
  <property fmtid="{D5CDD505-2E9C-101B-9397-08002B2CF9AE}" pid="5" name="ContentTypeId">
    <vt:lpwstr>0x0101006EEE89E829FCFB48B8B813DE5405615B</vt:lpwstr>
  </property>
  <property fmtid="{D5CDD505-2E9C-101B-9397-08002B2CF9AE}" pid="6" name="MSIP_Label_4791b42f-c435-42ca-9531-75a3f42aae3d_Enabled">
    <vt:lpwstr>true</vt:lpwstr>
  </property>
  <property fmtid="{D5CDD505-2E9C-101B-9397-08002B2CF9AE}" pid="7" name="MSIP_Label_4791b42f-c435-42ca-9531-75a3f42aae3d_SetDate">
    <vt:lpwstr>2024-10-03T02:32:31Z</vt:lpwstr>
  </property>
  <property fmtid="{D5CDD505-2E9C-101B-9397-08002B2CF9AE}" pid="8" name="MSIP_Label_4791b42f-c435-42ca-9531-75a3f42aae3d_Method">
    <vt:lpwstr>Privileged</vt:lpwstr>
  </property>
  <property fmtid="{D5CDD505-2E9C-101B-9397-08002B2CF9AE}" pid="9" name="MSIP_Label_4791b42f-c435-42ca-9531-75a3f42aae3d_Name">
    <vt:lpwstr>4791b42f-c435-42ca-9531-75a3f42aae3d</vt:lpwstr>
  </property>
  <property fmtid="{D5CDD505-2E9C-101B-9397-08002B2CF9AE}" pid="10" name="MSIP_Label_4791b42f-c435-42ca-9531-75a3f42aae3d_SiteId">
    <vt:lpwstr>7a916015-20ae-4ad1-9170-eefd915e9272</vt:lpwstr>
  </property>
  <property fmtid="{D5CDD505-2E9C-101B-9397-08002B2CF9AE}" pid="11" name="MSIP_Label_4791b42f-c435-42ca-9531-75a3f42aae3d_ActionId">
    <vt:lpwstr>b5f87270-5980-4cc1-aa6b-706748ebb274</vt:lpwstr>
  </property>
  <property fmtid="{D5CDD505-2E9C-101B-9397-08002B2CF9AE}" pid="12" name="MSIP_Label_4791b42f-c435-42ca-9531-75a3f42aae3d_ContentBits">
    <vt:lpwstr>0</vt:lpwstr>
  </property>
</Properties>
</file>